
<file path=[Content_Types].xml><?xml version="1.0" encoding="utf-8"?>
<Types xmlns="http://schemas.openxmlformats.org/package/2006/content-types"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3"/>
  </p:notesMasterIdLst>
  <p:handoutMasterIdLst>
    <p:handoutMasterId r:id="rId24"/>
  </p:handoutMasterIdLst>
  <p:sldIdLst>
    <p:sldId id="256" r:id="rId5"/>
    <p:sldId id="664" r:id="rId6"/>
    <p:sldId id="658" r:id="rId7"/>
    <p:sldId id="515" r:id="rId8"/>
    <p:sldId id="663" r:id="rId9"/>
    <p:sldId id="483" r:id="rId10"/>
    <p:sldId id="513" r:id="rId11"/>
    <p:sldId id="511" r:id="rId12"/>
    <p:sldId id="656" r:id="rId13"/>
    <p:sldId id="657" r:id="rId14"/>
    <p:sldId id="660" r:id="rId15"/>
    <p:sldId id="661" r:id="rId16"/>
    <p:sldId id="665" r:id="rId17"/>
    <p:sldId id="654" r:id="rId18"/>
    <p:sldId id="655" r:id="rId19"/>
    <p:sldId id="648" r:id="rId20"/>
    <p:sldId id="519" r:id="rId21"/>
    <p:sldId id="6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12E"/>
    <a:srgbClr val="008941"/>
    <a:srgbClr val="0A8604"/>
    <a:srgbClr val="00B050"/>
    <a:srgbClr val="2F8628"/>
    <a:srgbClr val="3F7737"/>
    <a:srgbClr val="3F6F4D"/>
    <a:srgbClr val="008000"/>
    <a:srgbClr val="92D050"/>
    <a:srgbClr val="098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8132" autoAdjust="0"/>
  </p:normalViewPr>
  <p:slideViewPr>
    <p:cSldViewPr>
      <p:cViewPr varScale="1">
        <p:scale>
          <a:sx n="100" d="100"/>
          <a:sy n="100" d="100"/>
        </p:scale>
        <p:origin x="93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0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n Texeira" userId="20e8fba3-fd45-4562-8f69-2b92ac01b630" providerId="ADAL" clId="{3D643EBF-0C23-4291-849A-6493A026ED2B}"/>
    <pc:docChg chg="delSld">
      <pc:chgData name="Jaden Texeira" userId="20e8fba3-fd45-4562-8f69-2b92ac01b630" providerId="ADAL" clId="{3D643EBF-0C23-4291-849A-6493A026ED2B}" dt="2020-09-22T18:46:22.778" v="2" actId="47"/>
      <pc:docMkLst>
        <pc:docMk/>
      </pc:docMkLst>
      <pc:sldChg chg="del">
        <pc:chgData name="Jaden Texeira" userId="20e8fba3-fd45-4562-8f69-2b92ac01b630" providerId="ADAL" clId="{3D643EBF-0C23-4291-849A-6493A026ED2B}" dt="2020-09-22T18:46:17.150" v="1" actId="47"/>
        <pc:sldMkLst>
          <pc:docMk/>
          <pc:sldMk cId="1110185475" sldId="428"/>
        </pc:sldMkLst>
      </pc:sldChg>
      <pc:sldChg chg="del">
        <pc:chgData name="Jaden Texeira" userId="20e8fba3-fd45-4562-8f69-2b92ac01b630" providerId="ADAL" clId="{3D643EBF-0C23-4291-849A-6493A026ED2B}" dt="2020-09-22T18:46:22.778" v="2" actId="47"/>
        <pc:sldMkLst>
          <pc:docMk/>
          <pc:sldMk cId="3962079278" sldId="447"/>
        </pc:sldMkLst>
      </pc:sldChg>
      <pc:sldChg chg="del">
        <pc:chgData name="Jaden Texeira" userId="20e8fba3-fd45-4562-8f69-2b92ac01b630" providerId="ADAL" clId="{3D643EBF-0C23-4291-849A-6493A026ED2B}" dt="2020-09-22T18:46:06.325" v="0" actId="47"/>
        <pc:sldMkLst>
          <pc:docMk/>
          <pc:sldMk cId="4038176426" sldId="6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34A7-09D1-4161-A28F-35B493B8F8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6EB5FB9-E902-4F3E-A359-6335AC9936BD}">
      <dgm:prSet phldrT="[Text]" custT="1"/>
      <dgm:spPr>
        <a:solidFill>
          <a:srgbClr val="368E47"/>
        </a:solidFill>
      </dgm:spPr>
      <dgm:t>
        <a:bodyPr/>
        <a:lstStyle/>
        <a:p>
          <a:r>
            <a:rPr lang="en-CA" sz="1400" dirty="0">
              <a:latin typeface=" Sofia Pro"/>
            </a:rPr>
            <a:t>Create Project</a:t>
          </a:r>
        </a:p>
      </dgm:t>
    </dgm:pt>
    <dgm:pt modelId="{43173E36-7370-4606-88B4-B8F0B8631E69}" type="parTrans" cxnId="{0AA11121-2648-438F-AF6D-06CDBB8CAEA8}">
      <dgm:prSet/>
      <dgm:spPr/>
      <dgm:t>
        <a:bodyPr/>
        <a:lstStyle/>
        <a:p>
          <a:endParaRPr lang="en-CA"/>
        </a:p>
      </dgm:t>
    </dgm:pt>
    <dgm:pt modelId="{2B62B3D0-884B-41E4-9EDE-CA4B3A81DE46}" type="sibTrans" cxnId="{0AA11121-2648-438F-AF6D-06CDBB8CAEA8}">
      <dgm:prSet/>
      <dgm:spPr/>
      <dgm:t>
        <a:bodyPr/>
        <a:lstStyle/>
        <a:p>
          <a:endParaRPr lang="en-CA"/>
        </a:p>
      </dgm:t>
    </dgm:pt>
    <dgm:pt modelId="{A3AD0818-BD08-44EE-B1D4-A8A41DB9E11E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Create a project</a:t>
          </a:r>
        </a:p>
      </dgm:t>
    </dgm:pt>
    <dgm:pt modelId="{547CDE18-6A6F-4307-9DE1-8EF787A04F9A}" type="parTrans" cxnId="{9D233E44-9DD2-4333-BA73-02B9A7E425DC}">
      <dgm:prSet/>
      <dgm:spPr/>
      <dgm:t>
        <a:bodyPr/>
        <a:lstStyle/>
        <a:p>
          <a:endParaRPr lang="en-CA"/>
        </a:p>
      </dgm:t>
    </dgm:pt>
    <dgm:pt modelId="{DF6CE013-16CF-45FD-9AF7-26FDE3FAFDCA}" type="sibTrans" cxnId="{9D233E44-9DD2-4333-BA73-02B9A7E425DC}">
      <dgm:prSet/>
      <dgm:spPr/>
      <dgm:t>
        <a:bodyPr/>
        <a:lstStyle/>
        <a:p>
          <a:endParaRPr lang="en-CA"/>
        </a:p>
      </dgm:t>
    </dgm:pt>
    <dgm:pt modelId="{9D395BE7-1EE1-4D47-9F30-2C120C514AF7}">
      <dgm:prSet phldrT="[Text]" custT="1"/>
      <dgm:spPr>
        <a:solidFill>
          <a:srgbClr val="368E47"/>
        </a:solidFill>
      </dgm:spPr>
      <dgm:t>
        <a:bodyPr/>
        <a:lstStyle/>
        <a:p>
          <a:r>
            <a:rPr lang="en-CA" sz="1400" dirty="0">
              <a:latin typeface=" Sofia Pro"/>
            </a:rPr>
            <a:t>Turn on Sensor</a:t>
          </a:r>
        </a:p>
      </dgm:t>
    </dgm:pt>
    <dgm:pt modelId="{4EEFDBF1-A533-4786-88E4-5383F32BD4D8}" type="parTrans" cxnId="{7F473E00-CA31-4F0F-8168-A346427F52D9}">
      <dgm:prSet/>
      <dgm:spPr/>
      <dgm:t>
        <a:bodyPr/>
        <a:lstStyle/>
        <a:p>
          <a:endParaRPr lang="en-CA"/>
        </a:p>
      </dgm:t>
    </dgm:pt>
    <dgm:pt modelId="{26D723FE-4A43-4B60-A876-14D8D88F22CE}" type="sibTrans" cxnId="{7F473E00-CA31-4F0F-8168-A346427F52D9}">
      <dgm:prSet/>
      <dgm:spPr/>
      <dgm:t>
        <a:bodyPr/>
        <a:lstStyle/>
        <a:p>
          <a:endParaRPr lang="en-CA"/>
        </a:p>
      </dgm:t>
    </dgm:pt>
    <dgm:pt modelId="{84D60768-3084-4227-B7FB-76BB5DC7217F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Twist metal wires together</a:t>
          </a:r>
        </a:p>
      </dgm:t>
    </dgm:pt>
    <dgm:pt modelId="{E015F4F6-CE74-4763-B444-7E906E425915}" type="parTrans" cxnId="{B2DAE1EF-E69F-48A2-BFC5-518BCED4917E}">
      <dgm:prSet/>
      <dgm:spPr/>
      <dgm:t>
        <a:bodyPr/>
        <a:lstStyle/>
        <a:p>
          <a:endParaRPr lang="en-CA"/>
        </a:p>
      </dgm:t>
    </dgm:pt>
    <dgm:pt modelId="{F911FA7F-E1A9-4F32-BB73-A96F414C3349}" type="sibTrans" cxnId="{B2DAE1EF-E69F-48A2-BFC5-518BCED4917E}">
      <dgm:prSet/>
      <dgm:spPr/>
      <dgm:t>
        <a:bodyPr/>
        <a:lstStyle/>
        <a:p>
          <a:endParaRPr lang="en-CA"/>
        </a:p>
      </dgm:t>
    </dgm:pt>
    <dgm:pt modelId="{A5DEC9F5-51F7-4266-A8EF-C2A1CDC0B6EE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Locate &amp; name sensor in the app</a:t>
          </a:r>
        </a:p>
      </dgm:t>
    </dgm:pt>
    <dgm:pt modelId="{F006D4B7-84AE-4B66-B9C3-B2A02AD50F95}" type="parTrans" cxnId="{5685A110-89DC-421E-BE56-1525A0944C03}">
      <dgm:prSet/>
      <dgm:spPr/>
      <dgm:t>
        <a:bodyPr/>
        <a:lstStyle/>
        <a:p>
          <a:endParaRPr lang="en-CA"/>
        </a:p>
      </dgm:t>
    </dgm:pt>
    <dgm:pt modelId="{F011F22E-0D2D-4935-8277-76DCFBD09C23}" type="sibTrans" cxnId="{5685A110-89DC-421E-BE56-1525A0944C03}">
      <dgm:prSet/>
      <dgm:spPr/>
      <dgm:t>
        <a:bodyPr/>
        <a:lstStyle/>
        <a:p>
          <a:endParaRPr lang="en-CA"/>
        </a:p>
      </dgm:t>
    </dgm:pt>
    <dgm:pt modelId="{EE8E4CD0-E4D2-429C-B108-B7C432891571}">
      <dgm:prSet phldrT="[Text]" custT="1"/>
      <dgm:spPr>
        <a:solidFill>
          <a:srgbClr val="368E47"/>
        </a:solidFill>
      </dgm:spPr>
      <dgm:t>
        <a:bodyPr/>
        <a:lstStyle/>
        <a:p>
          <a:r>
            <a:rPr lang="en-CA" sz="1400" dirty="0">
              <a:latin typeface=" Sofia Pro"/>
            </a:rPr>
            <a:t>Name on Sensor</a:t>
          </a:r>
        </a:p>
      </dgm:t>
    </dgm:pt>
    <dgm:pt modelId="{F7C0F79C-D506-426E-A836-83492457F315}" type="parTrans" cxnId="{0622F59B-5F8B-4449-B7F4-8B13FFC10B69}">
      <dgm:prSet/>
      <dgm:spPr/>
      <dgm:t>
        <a:bodyPr/>
        <a:lstStyle/>
        <a:p>
          <a:endParaRPr lang="en-CA"/>
        </a:p>
      </dgm:t>
    </dgm:pt>
    <dgm:pt modelId="{40E47C76-328F-4D24-9F7F-248E24D315D9}" type="sibTrans" cxnId="{0622F59B-5F8B-4449-B7F4-8B13FFC10B69}">
      <dgm:prSet/>
      <dgm:spPr/>
      <dgm:t>
        <a:bodyPr/>
        <a:lstStyle/>
        <a:p>
          <a:endParaRPr lang="en-CA"/>
        </a:p>
      </dgm:t>
    </dgm:pt>
    <dgm:pt modelId="{C080BE06-FB24-4F9F-993C-595314E3730D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Write the sensor name on the sensors white label</a:t>
          </a:r>
        </a:p>
      </dgm:t>
    </dgm:pt>
    <dgm:pt modelId="{DD7B3FE4-B777-4C90-83D8-0202F5FD3791}" type="parTrans" cxnId="{39E4B3EB-794E-4760-83AA-CB0AF6FF6A76}">
      <dgm:prSet/>
      <dgm:spPr/>
      <dgm:t>
        <a:bodyPr/>
        <a:lstStyle/>
        <a:p>
          <a:endParaRPr lang="en-CA"/>
        </a:p>
      </dgm:t>
    </dgm:pt>
    <dgm:pt modelId="{49E61628-24ED-4841-8ECC-EC73D6E6009F}" type="sibTrans" cxnId="{39E4B3EB-794E-4760-83AA-CB0AF6FF6A76}">
      <dgm:prSet/>
      <dgm:spPr/>
      <dgm:t>
        <a:bodyPr/>
        <a:lstStyle/>
        <a:p>
          <a:endParaRPr lang="en-CA"/>
        </a:p>
      </dgm:t>
    </dgm:pt>
    <dgm:pt modelId="{B43949BE-27C3-41A5-A163-BC14DD546EBE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Untwist the metal wires</a:t>
          </a:r>
        </a:p>
      </dgm:t>
    </dgm:pt>
    <dgm:pt modelId="{D43B2443-A260-44C5-B5FE-010159133995}" type="parTrans" cxnId="{71739969-7A78-41D7-A535-9005A86BA71B}">
      <dgm:prSet/>
      <dgm:spPr/>
      <dgm:t>
        <a:bodyPr/>
        <a:lstStyle/>
        <a:p>
          <a:endParaRPr lang="en-CA"/>
        </a:p>
      </dgm:t>
    </dgm:pt>
    <dgm:pt modelId="{6E7B643B-F3B7-4AA3-80BB-8B9F03B3A0D2}" type="sibTrans" cxnId="{71739969-7A78-41D7-A535-9005A86BA71B}">
      <dgm:prSet/>
      <dgm:spPr/>
      <dgm:t>
        <a:bodyPr/>
        <a:lstStyle/>
        <a:p>
          <a:endParaRPr lang="en-CA"/>
        </a:p>
      </dgm:t>
    </dgm:pt>
    <dgm:pt modelId="{7649EA4F-D6CB-4E74-B412-8ACEE6F75C35}">
      <dgm:prSet custT="1"/>
      <dgm:spPr>
        <a:solidFill>
          <a:srgbClr val="368E47"/>
        </a:solidFill>
      </dgm:spPr>
      <dgm:t>
        <a:bodyPr/>
        <a:lstStyle/>
        <a:p>
          <a:r>
            <a:rPr lang="en-CA" sz="1400" dirty="0">
              <a:latin typeface=" Sofia Pro"/>
            </a:rPr>
            <a:t>Untwist the Wires</a:t>
          </a:r>
        </a:p>
      </dgm:t>
    </dgm:pt>
    <dgm:pt modelId="{F98C677E-DCDB-44D6-9746-0A90E3C09E7D}" type="parTrans" cxnId="{60575623-4420-4126-8DAE-8331187CF113}">
      <dgm:prSet/>
      <dgm:spPr/>
      <dgm:t>
        <a:bodyPr/>
        <a:lstStyle/>
        <a:p>
          <a:endParaRPr lang="en-CA"/>
        </a:p>
      </dgm:t>
    </dgm:pt>
    <dgm:pt modelId="{C2E8113A-8E31-442E-9376-9BB68072FD6B}" type="sibTrans" cxnId="{60575623-4420-4126-8DAE-8331187CF113}">
      <dgm:prSet/>
      <dgm:spPr/>
      <dgm:t>
        <a:bodyPr/>
        <a:lstStyle/>
        <a:p>
          <a:endParaRPr lang="en-CA"/>
        </a:p>
      </dgm:t>
    </dgm:pt>
    <dgm:pt modelId="{542636DD-95B8-4CC0-9F83-804D81ADF3C5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Create sections within the project</a:t>
          </a:r>
        </a:p>
      </dgm:t>
    </dgm:pt>
    <dgm:pt modelId="{5ED785AD-D581-443F-B7B4-3A8785EED312}" type="parTrans" cxnId="{7FDF2602-623C-4DD1-953D-EE22568F63E5}">
      <dgm:prSet/>
      <dgm:spPr/>
      <dgm:t>
        <a:bodyPr/>
        <a:lstStyle/>
        <a:p>
          <a:endParaRPr lang="en-CA"/>
        </a:p>
      </dgm:t>
    </dgm:pt>
    <dgm:pt modelId="{313B54FF-A784-44FA-AE38-35537D570AB5}" type="sibTrans" cxnId="{7FDF2602-623C-4DD1-953D-EE22568F63E5}">
      <dgm:prSet/>
      <dgm:spPr/>
      <dgm:t>
        <a:bodyPr/>
        <a:lstStyle/>
        <a:p>
          <a:endParaRPr lang="en-CA"/>
        </a:p>
      </dgm:t>
    </dgm:pt>
    <dgm:pt modelId="{8C2BAE5B-2051-4EF8-8A9E-645E1A13810C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Repeat steps 1-3 for each sensor</a:t>
          </a:r>
        </a:p>
      </dgm:t>
    </dgm:pt>
    <dgm:pt modelId="{D5D040BB-CC1C-4CA2-BDC6-F998A8887E96}" type="parTrans" cxnId="{DDD37061-5AC5-48C3-8348-790DC8520233}">
      <dgm:prSet/>
      <dgm:spPr/>
      <dgm:t>
        <a:bodyPr/>
        <a:lstStyle/>
        <a:p>
          <a:endParaRPr lang="en-CA"/>
        </a:p>
      </dgm:t>
    </dgm:pt>
    <dgm:pt modelId="{11B7CF0E-F0CB-4704-AAA7-572FC993EC2A}" type="sibTrans" cxnId="{DDD37061-5AC5-48C3-8348-790DC8520233}">
      <dgm:prSet/>
      <dgm:spPr/>
      <dgm:t>
        <a:bodyPr/>
        <a:lstStyle/>
        <a:p>
          <a:endParaRPr lang="en-CA"/>
        </a:p>
      </dgm:t>
    </dgm:pt>
    <dgm:pt modelId="{F780D0BC-4464-4D80-AFCE-E5E4AF68911B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CA" dirty="0"/>
            <a:t>It is recommended to tag sensors one at a time in the office</a:t>
          </a:r>
        </a:p>
      </dgm:t>
    </dgm:pt>
    <dgm:pt modelId="{6803AFC5-690E-4423-8CE6-9D3C54CA9E2A}" type="parTrans" cxnId="{A92603F3-00B8-4E37-ABE9-A385D5221A85}">
      <dgm:prSet/>
      <dgm:spPr/>
      <dgm:t>
        <a:bodyPr/>
        <a:lstStyle/>
        <a:p>
          <a:endParaRPr lang="en-CA"/>
        </a:p>
      </dgm:t>
    </dgm:pt>
    <dgm:pt modelId="{4C44FAA5-5EFE-4006-90E1-645EA08FD00E}" type="sibTrans" cxnId="{A92603F3-00B8-4E37-ABE9-A385D5221A85}">
      <dgm:prSet/>
      <dgm:spPr/>
      <dgm:t>
        <a:bodyPr/>
        <a:lstStyle/>
        <a:p>
          <a:endParaRPr lang="en-CA"/>
        </a:p>
      </dgm:t>
    </dgm:pt>
    <dgm:pt modelId="{5BEC38D0-50D6-4E44-AFC0-08432F784376}" type="pres">
      <dgm:prSet presAssocID="{D90434A7-09D1-4161-A28F-35B493B8F8AB}" presName="linearFlow" presStyleCnt="0">
        <dgm:presLayoutVars>
          <dgm:dir/>
          <dgm:animLvl val="lvl"/>
          <dgm:resizeHandles val="exact"/>
        </dgm:presLayoutVars>
      </dgm:prSet>
      <dgm:spPr/>
    </dgm:pt>
    <dgm:pt modelId="{901C6B1A-9EBE-4B42-ACC9-9BED0E6B6D10}" type="pres">
      <dgm:prSet presAssocID="{56EB5FB9-E902-4F3E-A359-6335AC9936BD}" presName="composite" presStyleCnt="0"/>
      <dgm:spPr/>
    </dgm:pt>
    <dgm:pt modelId="{086B90AD-FC28-46E5-8874-911306F5E2BC}" type="pres">
      <dgm:prSet presAssocID="{56EB5FB9-E902-4F3E-A359-6335AC9936BD}" presName="parentText" presStyleLbl="alignNode1" presStyleIdx="0" presStyleCnt="4" custLinFactNeighborX="-569" custLinFactNeighborY="810">
        <dgm:presLayoutVars>
          <dgm:chMax val="1"/>
          <dgm:bulletEnabled val="1"/>
        </dgm:presLayoutVars>
      </dgm:prSet>
      <dgm:spPr/>
    </dgm:pt>
    <dgm:pt modelId="{0FFC05F4-4E05-413D-916C-0736AAAB4219}" type="pres">
      <dgm:prSet presAssocID="{56EB5FB9-E902-4F3E-A359-6335AC9936BD}" presName="descendantText" presStyleLbl="alignAcc1" presStyleIdx="0" presStyleCnt="4" custScaleX="70856" custLinFactNeighborX="-11231" custLinFactNeighborY="4072">
        <dgm:presLayoutVars>
          <dgm:bulletEnabled val="1"/>
        </dgm:presLayoutVars>
      </dgm:prSet>
      <dgm:spPr/>
    </dgm:pt>
    <dgm:pt modelId="{A68FC0C3-71DC-4E05-A885-A2F3593E257F}" type="pres">
      <dgm:prSet presAssocID="{2B62B3D0-884B-41E4-9EDE-CA4B3A81DE46}" presName="sp" presStyleCnt="0"/>
      <dgm:spPr/>
    </dgm:pt>
    <dgm:pt modelId="{30CC0C26-11D9-4A33-ACDE-4466ED350BF1}" type="pres">
      <dgm:prSet presAssocID="{9D395BE7-1EE1-4D47-9F30-2C120C514AF7}" presName="composite" presStyleCnt="0"/>
      <dgm:spPr/>
    </dgm:pt>
    <dgm:pt modelId="{3E0B55E0-8B1F-4F8D-B8F0-F1C6766BAEC8}" type="pres">
      <dgm:prSet presAssocID="{9D395BE7-1EE1-4D47-9F30-2C120C514AF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92EB319-8FD9-49AA-AC43-F37D52677141}" type="pres">
      <dgm:prSet presAssocID="{9D395BE7-1EE1-4D47-9F30-2C120C514AF7}" presName="descendantText" presStyleLbl="alignAcc1" presStyleIdx="1" presStyleCnt="4" custScaleX="70856" custLinFactNeighborX="-11231" custLinFactNeighborY="4074">
        <dgm:presLayoutVars>
          <dgm:bulletEnabled val="1"/>
        </dgm:presLayoutVars>
      </dgm:prSet>
      <dgm:spPr/>
    </dgm:pt>
    <dgm:pt modelId="{9FA42BC6-3E9D-49E3-89B5-AF080D03DC52}" type="pres">
      <dgm:prSet presAssocID="{26D723FE-4A43-4B60-A876-14D8D88F22CE}" presName="sp" presStyleCnt="0"/>
      <dgm:spPr/>
    </dgm:pt>
    <dgm:pt modelId="{65ED6F20-C113-4466-A25D-CCA8D385CEC4}" type="pres">
      <dgm:prSet presAssocID="{EE8E4CD0-E4D2-429C-B108-B7C432891571}" presName="composite" presStyleCnt="0"/>
      <dgm:spPr/>
    </dgm:pt>
    <dgm:pt modelId="{FD97460B-5B77-4CA9-BF6E-0B7ECDC5301E}" type="pres">
      <dgm:prSet presAssocID="{EE8E4CD0-E4D2-429C-B108-B7C43289157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81C07B5-0DB8-4828-AA17-8FEB7C881C86}" type="pres">
      <dgm:prSet presAssocID="{EE8E4CD0-E4D2-429C-B108-B7C432891571}" presName="descendantText" presStyleLbl="alignAcc1" presStyleIdx="2" presStyleCnt="4" custScaleX="70856" custLinFactNeighborX="-11231" custLinFactNeighborY="4074">
        <dgm:presLayoutVars>
          <dgm:bulletEnabled val="1"/>
        </dgm:presLayoutVars>
      </dgm:prSet>
      <dgm:spPr/>
    </dgm:pt>
    <dgm:pt modelId="{C92C7FA6-F260-4EE1-88EC-52EABF0C3F28}" type="pres">
      <dgm:prSet presAssocID="{40E47C76-328F-4D24-9F7F-248E24D315D9}" presName="sp" presStyleCnt="0"/>
      <dgm:spPr/>
    </dgm:pt>
    <dgm:pt modelId="{B7770D3C-070A-4A1E-B25C-0F3375524381}" type="pres">
      <dgm:prSet presAssocID="{7649EA4F-D6CB-4E74-B412-8ACEE6F75C35}" presName="composite" presStyleCnt="0"/>
      <dgm:spPr/>
    </dgm:pt>
    <dgm:pt modelId="{48A61896-EE8D-4970-847E-6A974EE7544F}" type="pres">
      <dgm:prSet presAssocID="{7649EA4F-D6CB-4E74-B412-8ACEE6F75C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D8D1044-7B41-4AD6-A5B5-C526955975C2}" type="pres">
      <dgm:prSet presAssocID="{7649EA4F-D6CB-4E74-B412-8ACEE6F75C35}" presName="descendantText" presStyleLbl="alignAcc1" presStyleIdx="3" presStyleCnt="4" custScaleX="70856" custLinFactNeighborX="-11231" custLinFactNeighborY="4074">
        <dgm:presLayoutVars>
          <dgm:bulletEnabled val="1"/>
        </dgm:presLayoutVars>
      </dgm:prSet>
      <dgm:spPr/>
    </dgm:pt>
  </dgm:ptLst>
  <dgm:cxnLst>
    <dgm:cxn modelId="{7F473E00-CA31-4F0F-8168-A346427F52D9}" srcId="{D90434A7-09D1-4161-A28F-35B493B8F8AB}" destId="{9D395BE7-1EE1-4D47-9F30-2C120C514AF7}" srcOrd="1" destOrd="0" parTransId="{4EEFDBF1-A533-4786-88E4-5383F32BD4D8}" sibTransId="{26D723FE-4A43-4B60-A876-14D8D88F22CE}"/>
    <dgm:cxn modelId="{7FDF2602-623C-4DD1-953D-EE22568F63E5}" srcId="{56EB5FB9-E902-4F3E-A359-6335AC9936BD}" destId="{542636DD-95B8-4CC0-9F83-804D81ADF3C5}" srcOrd="1" destOrd="0" parTransId="{5ED785AD-D581-443F-B7B4-3A8785EED312}" sibTransId="{313B54FF-A784-44FA-AE38-35537D570AB5}"/>
    <dgm:cxn modelId="{5685A110-89DC-421E-BE56-1525A0944C03}" srcId="{9D395BE7-1EE1-4D47-9F30-2C120C514AF7}" destId="{A5DEC9F5-51F7-4266-A8EF-C2A1CDC0B6EE}" srcOrd="1" destOrd="0" parTransId="{F006D4B7-84AE-4B66-B9C3-B2A02AD50F95}" sibTransId="{F011F22E-0D2D-4935-8277-76DCFBD09C23}"/>
    <dgm:cxn modelId="{0AA11121-2648-438F-AF6D-06CDBB8CAEA8}" srcId="{D90434A7-09D1-4161-A28F-35B493B8F8AB}" destId="{56EB5FB9-E902-4F3E-A359-6335AC9936BD}" srcOrd="0" destOrd="0" parTransId="{43173E36-7370-4606-88B4-B8F0B8631E69}" sibTransId="{2B62B3D0-884B-41E4-9EDE-CA4B3A81DE46}"/>
    <dgm:cxn modelId="{60575623-4420-4126-8DAE-8331187CF113}" srcId="{D90434A7-09D1-4161-A28F-35B493B8F8AB}" destId="{7649EA4F-D6CB-4E74-B412-8ACEE6F75C35}" srcOrd="3" destOrd="0" parTransId="{F98C677E-DCDB-44D6-9746-0A90E3C09E7D}" sibTransId="{C2E8113A-8E31-442E-9376-9BB68072FD6B}"/>
    <dgm:cxn modelId="{50F1AE27-3A43-4D20-B890-8B9032C16220}" type="presOf" srcId="{542636DD-95B8-4CC0-9F83-804D81ADF3C5}" destId="{0FFC05F4-4E05-413D-916C-0736AAAB4219}" srcOrd="0" destOrd="1" presId="urn:microsoft.com/office/officeart/2005/8/layout/chevron2"/>
    <dgm:cxn modelId="{4A857B30-B31D-4EB5-820B-8FAEEF9C0B22}" type="presOf" srcId="{84D60768-3084-4227-B7FB-76BB5DC7217F}" destId="{992EB319-8FD9-49AA-AC43-F37D52677141}" srcOrd="0" destOrd="0" presId="urn:microsoft.com/office/officeart/2005/8/layout/chevron2"/>
    <dgm:cxn modelId="{DDD37061-5AC5-48C3-8348-790DC8520233}" srcId="{7649EA4F-D6CB-4E74-B412-8ACEE6F75C35}" destId="{8C2BAE5B-2051-4EF8-8A9E-645E1A13810C}" srcOrd="0" destOrd="0" parTransId="{D5D040BB-CC1C-4CA2-BDC6-F998A8887E96}" sibTransId="{11B7CF0E-F0CB-4704-AAA7-572FC993EC2A}"/>
    <dgm:cxn modelId="{216DEB61-E5AD-4E77-B396-7963980B6CBC}" type="presOf" srcId="{A5DEC9F5-51F7-4266-A8EF-C2A1CDC0B6EE}" destId="{992EB319-8FD9-49AA-AC43-F37D52677141}" srcOrd="0" destOrd="1" presId="urn:microsoft.com/office/officeart/2005/8/layout/chevron2"/>
    <dgm:cxn modelId="{9D233E44-9DD2-4333-BA73-02B9A7E425DC}" srcId="{56EB5FB9-E902-4F3E-A359-6335AC9936BD}" destId="{A3AD0818-BD08-44EE-B1D4-A8A41DB9E11E}" srcOrd="0" destOrd="0" parTransId="{547CDE18-6A6F-4307-9DE1-8EF787A04F9A}" sibTransId="{DF6CE013-16CF-45FD-9AF7-26FDE3FAFDCA}"/>
    <dgm:cxn modelId="{71739969-7A78-41D7-A535-9005A86BA71B}" srcId="{EE8E4CD0-E4D2-429C-B108-B7C432891571}" destId="{B43949BE-27C3-41A5-A163-BC14DD546EBE}" srcOrd="1" destOrd="0" parTransId="{D43B2443-A260-44C5-B5FE-010159133995}" sibTransId="{6E7B643B-F3B7-4AA3-80BB-8B9F03B3A0D2}"/>
    <dgm:cxn modelId="{C3F8F469-649D-4EFD-93F0-8757871D673A}" type="presOf" srcId="{A3AD0818-BD08-44EE-B1D4-A8A41DB9E11E}" destId="{0FFC05F4-4E05-413D-916C-0736AAAB4219}" srcOrd="0" destOrd="0" presId="urn:microsoft.com/office/officeart/2005/8/layout/chevron2"/>
    <dgm:cxn modelId="{F95D154C-41F2-43EF-B1B8-DDA4EE4C3D57}" type="presOf" srcId="{B43949BE-27C3-41A5-A163-BC14DD546EBE}" destId="{E81C07B5-0DB8-4828-AA17-8FEB7C881C86}" srcOrd="0" destOrd="1" presId="urn:microsoft.com/office/officeart/2005/8/layout/chevron2"/>
    <dgm:cxn modelId="{0622F59B-5F8B-4449-B7F4-8B13FFC10B69}" srcId="{D90434A7-09D1-4161-A28F-35B493B8F8AB}" destId="{EE8E4CD0-E4D2-429C-B108-B7C432891571}" srcOrd="2" destOrd="0" parTransId="{F7C0F79C-D506-426E-A836-83492457F315}" sibTransId="{40E47C76-328F-4D24-9F7F-248E24D315D9}"/>
    <dgm:cxn modelId="{B35DC7A3-70C7-4A2F-B36A-6233F901F45C}" type="presOf" srcId="{C080BE06-FB24-4F9F-993C-595314E3730D}" destId="{E81C07B5-0DB8-4828-AA17-8FEB7C881C86}" srcOrd="0" destOrd="0" presId="urn:microsoft.com/office/officeart/2005/8/layout/chevron2"/>
    <dgm:cxn modelId="{D9E966B9-AB9B-4846-92D6-A96F8F6FF20E}" type="presOf" srcId="{D90434A7-09D1-4161-A28F-35B493B8F8AB}" destId="{5BEC38D0-50D6-4E44-AFC0-08432F784376}" srcOrd="0" destOrd="0" presId="urn:microsoft.com/office/officeart/2005/8/layout/chevron2"/>
    <dgm:cxn modelId="{75D457B9-060A-4559-B367-27461DBF8481}" type="presOf" srcId="{7649EA4F-D6CB-4E74-B412-8ACEE6F75C35}" destId="{48A61896-EE8D-4970-847E-6A974EE7544F}" srcOrd="0" destOrd="0" presId="urn:microsoft.com/office/officeart/2005/8/layout/chevron2"/>
    <dgm:cxn modelId="{9A022EC3-737F-4C77-82D4-CED3183ED2CE}" type="presOf" srcId="{56EB5FB9-E902-4F3E-A359-6335AC9936BD}" destId="{086B90AD-FC28-46E5-8874-911306F5E2BC}" srcOrd="0" destOrd="0" presId="urn:microsoft.com/office/officeart/2005/8/layout/chevron2"/>
    <dgm:cxn modelId="{BFF940CC-1C0E-487D-A67E-5BC28CA2DD6C}" type="presOf" srcId="{EE8E4CD0-E4D2-429C-B108-B7C432891571}" destId="{FD97460B-5B77-4CA9-BF6E-0B7ECDC5301E}" srcOrd="0" destOrd="0" presId="urn:microsoft.com/office/officeart/2005/8/layout/chevron2"/>
    <dgm:cxn modelId="{509356E1-DE57-4AA7-A20B-1EF25BCB78E7}" type="presOf" srcId="{8C2BAE5B-2051-4EF8-8A9E-645E1A13810C}" destId="{4D8D1044-7B41-4AD6-A5B5-C526955975C2}" srcOrd="0" destOrd="0" presId="urn:microsoft.com/office/officeart/2005/8/layout/chevron2"/>
    <dgm:cxn modelId="{6CA59EE9-A6A1-4132-BE7A-7E2B46ABC960}" type="presOf" srcId="{F780D0BC-4464-4D80-AFCE-E5E4AF68911B}" destId="{4D8D1044-7B41-4AD6-A5B5-C526955975C2}" srcOrd="0" destOrd="1" presId="urn:microsoft.com/office/officeart/2005/8/layout/chevron2"/>
    <dgm:cxn modelId="{39E4B3EB-794E-4760-83AA-CB0AF6FF6A76}" srcId="{EE8E4CD0-E4D2-429C-B108-B7C432891571}" destId="{C080BE06-FB24-4F9F-993C-595314E3730D}" srcOrd="0" destOrd="0" parTransId="{DD7B3FE4-B777-4C90-83D8-0202F5FD3791}" sibTransId="{49E61628-24ED-4841-8ECC-EC73D6E6009F}"/>
    <dgm:cxn modelId="{5C2CCDED-88EC-4C6A-84B0-117C821A42B8}" type="presOf" srcId="{9D395BE7-1EE1-4D47-9F30-2C120C514AF7}" destId="{3E0B55E0-8B1F-4F8D-B8F0-F1C6766BAEC8}" srcOrd="0" destOrd="0" presId="urn:microsoft.com/office/officeart/2005/8/layout/chevron2"/>
    <dgm:cxn modelId="{B2DAE1EF-E69F-48A2-BFC5-518BCED4917E}" srcId="{9D395BE7-1EE1-4D47-9F30-2C120C514AF7}" destId="{84D60768-3084-4227-B7FB-76BB5DC7217F}" srcOrd="0" destOrd="0" parTransId="{E015F4F6-CE74-4763-B444-7E906E425915}" sibTransId="{F911FA7F-E1A9-4F32-BB73-A96F414C3349}"/>
    <dgm:cxn modelId="{A92603F3-00B8-4E37-ABE9-A385D5221A85}" srcId="{7649EA4F-D6CB-4E74-B412-8ACEE6F75C35}" destId="{F780D0BC-4464-4D80-AFCE-E5E4AF68911B}" srcOrd="1" destOrd="0" parTransId="{6803AFC5-690E-4423-8CE6-9D3C54CA9E2A}" sibTransId="{4C44FAA5-5EFE-4006-90E1-645EA08FD00E}"/>
    <dgm:cxn modelId="{643CCFA6-3F05-46FF-B294-F196C013E1F1}" type="presParOf" srcId="{5BEC38D0-50D6-4E44-AFC0-08432F784376}" destId="{901C6B1A-9EBE-4B42-ACC9-9BED0E6B6D10}" srcOrd="0" destOrd="0" presId="urn:microsoft.com/office/officeart/2005/8/layout/chevron2"/>
    <dgm:cxn modelId="{538D8662-3902-44CB-81C0-7B91332C0BFF}" type="presParOf" srcId="{901C6B1A-9EBE-4B42-ACC9-9BED0E6B6D10}" destId="{086B90AD-FC28-46E5-8874-911306F5E2BC}" srcOrd="0" destOrd="0" presId="urn:microsoft.com/office/officeart/2005/8/layout/chevron2"/>
    <dgm:cxn modelId="{2288D273-46B7-4F6F-B8B7-E20A904C253B}" type="presParOf" srcId="{901C6B1A-9EBE-4B42-ACC9-9BED0E6B6D10}" destId="{0FFC05F4-4E05-413D-916C-0736AAAB4219}" srcOrd="1" destOrd="0" presId="urn:microsoft.com/office/officeart/2005/8/layout/chevron2"/>
    <dgm:cxn modelId="{00531714-867D-4DBF-A64A-A96E4E2D3EA9}" type="presParOf" srcId="{5BEC38D0-50D6-4E44-AFC0-08432F784376}" destId="{A68FC0C3-71DC-4E05-A885-A2F3593E257F}" srcOrd="1" destOrd="0" presId="urn:microsoft.com/office/officeart/2005/8/layout/chevron2"/>
    <dgm:cxn modelId="{6D563EF9-8602-4B42-8FA1-8D8B406D86D3}" type="presParOf" srcId="{5BEC38D0-50D6-4E44-AFC0-08432F784376}" destId="{30CC0C26-11D9-4A33-ACDE-4466ED350BF1}" srcOrd="2" destOrd="0" presId="urn:microsoft.com/office/officeart/2005/8/layout/chevron2"/>
    <dgm:cxn modelId="{908234D8-15DE-42EA-A34C-8AFB1C4F905A}" type="presParOf" srcId="{30CC0C26-11D9-4A33-ACDE-4466ED350BF1}" destId="{3E0B55E0-8B1F-4F8D-B8F0-F1C6766BAEC8}" srcOrd="0" destOrd="0" presId="urn:microsoft.com/office/officeart/2005/8/layout/chevron2"/>
    <dgm:cxn modelId="{6B166FD3-4AFC-4FA9-B513-E8A151940828}" type="presParOf" srcId="{30CC0C26-11D9-4A33-ACDE-4466ED350BF1}" destId="{992EB319-8FD9-49AA-AC43-F37D52677141}" srcOrd="1" destOrd="0" presId="urn:microsoft.com/office/officeart/2005/8/layout/chevron2"/>
    <dgm:cxn modelId="{33451757-6181-4C9F-9A19-D35D7D2B97E4}" type="presParOf" srcId="{5BEC38D0-50D6-4E44-AFC0-08432F784376}" destId="{9FA42BC6-3E9D-49E3-89B5-AF080D03DC52}" srcOrd="3" destOrd="0" presId="urn:microsoft.com/office/officeart/2005/8/layout/chevron2"/>
    <dgm:cxn modelId="{458DBB09-DB56-4A8F-86C1-1DBD03B067D6}" type="presParOf" srcId="{5BEC38D0-50D6-4E44-AFC0-08432F784376}" destId="{65ED6F20-C113-4466-A25D-CCA8D385CEC4}" srcOrd="4" destOrd="0" presId="urn:microsoft.com/office/officeart/2005/8/layout/chevron2"/>
    <dgm:cxn modelId="{63364AAF-0409-423A-B058-A2748715D416}" type="presParOf" srcId="{65ED6F20-C113-4466-A25D-CCA8D385CEC4}" destId="{FD97460B-5B77-4CA9-BF6E-0B7ECDC5301E}" srcOrd="0" destOrd="0" presId="urn:microsoft.com/office/officeart/2005/8/layout/chevron2"/>
    <dgm:cxn modelId="{76E65DF5-F418-4ACD-98F8-2E2FD0377062}" type="presParOf" srcId="{65ED6F20-C113-4466-A25D-CCA8D385CEC4}" destId="{E81C07B5-0DB8-4828-AA17-8FEB7C881C86}" srcOrd="1" destOrd="0" presId="urn:microsoft.com/office/officeart/2005/8/layout/chevron2"/>
    <dgm:cxn modelId="{2D7494CC-39EB-4B9F-9B30-44C724B93284}" type="presParOf" srcId="{5BEC38D0-50D6-4E44-AFC0-08432F784376}" destId="{C92C7FA6-F260-4EE1-88EC-52EABF0C3F28}" srcOrd="5" destOrd="0" presId="urn:microsoft.com/office/officeart/2005/8/layout/chevron2"/>
    <dgm:cxn modelId="{19F3D7B7-BF35-4CE3-A8F6-DEE0F5C019C4}" type="presParOf" srcId="{5BEC38D0-50D6-4E44-AFC0-08432F784376}" destId="{B7770D3C-070A-4A1E-B25C-0F3375524381}" srcOrd="6" destOrd="0" presId="urn:microsoft.com/office/officeart/2005/8/layout/chevron2"/>
    <dgm:cxn modelId="{58924CA8-36D0-483E-9333-4AE2E2CF8E78}" type="presParOf" srcId="{B7770D3C-070A-4A1E-B25C-0F3375524381}" destId="{48A61896-EE8D-4970-847E-6A974EE7544F}" srcOrd="0" destOrd="0" presId="urn:microsoft.com/office/officeart/2005/8/layout/chevron2"/>
    <dgm:cxn modelId="{A9829E34-F634-4A9E-921A-EB1C73E50B2F}" type="presParOf" srcId="{B7770D3C-070A-4A1E-B25C-0F3375524381}" destId="{4D8D1044-7B41-4AD6-A5B5-C526955975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B90AD-FC28-46E5-8874-911306F5E2BC}">
      <dsp:nvSpPr>
        <dsp:cNvPr id="0" name=""/>
        <dsp:cNvSpPr/>
      </dsp:nvSpPr>
      <dsp:spPr>
        <a:xfrm rot="5400000">
          <a:off x="527179" y="198125"/>
          <a:ext cx="1227197" cy="859038"/>
        </a:xfrm>
        <a:prstGeom prst="chevron">
          <a:avLst/>
        </a:prstGeom>
        <a:solidFill>
          <a:srgbClr val="368E4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 Sofia Pro"/>
            </a:rPr>
            <a:t>Create Project</a:t>
          </a:r>
        </a:p>
      </dsp:txBody>
      <dsp:txXfrm rot="-5400000">
        <a:off x="711259" y="443564"/>
        <a:ext cx="859038" cy="368159"/>
      </dsp:txXfrm>
    </dsp:sp>
    <dsp:sp modelId="{0FFC05F4-4E05-413D-916C-0736AAAB4219}">
      <dsp:nvSpPr>
        <dsp:cNvPr id="0" name=""/>
        <dsp:cNvSpPr/>
      </dsp:nvSpPr>
      <dsp:spPr>
        <a:xfrm rot="5400000">
          <a:off x="2770882" y="-1021663"/>
          <a:ext cx="798097" cy="2914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Create a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Create sections within the project</a:t>
          </a:r>
        </a:p>
      </dsp:txBody>
      <dsp:txXfrm rot="-5400000">
        <a:off x="1712615" y="75564"/>
        <a:ext cx="2875671" cy="720177"/>
      </dsp:txXfrm>
    </dsp:sp>
    <dsp:sp modelId="{3E0B55E0-8B1F-4F8D-B8F0-F1C6766BAEC8}">
      <dsp:nvSpPr>
        <dsp:cNvPr id="0" name=""/>
        <dsp:cNvSpPr/>
      </dsp:nvSpPr>
      <dsp:spPr>
        <a:xfrm rot="5400000">
          <a:off x="532067" y="1268527"/>
          <a:ext cx="1227197" cy="859038"/>
        </a:xfrm>
        <a:prstGeom prst="chevron">
          <a:avLst/>
        </a:prstGeom>
        <a:solidFill>
          <a:srgbClr val="368E4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 Sofia Pro"/>
            </a:rPr>
            <a:t>Turn on Sensor</a:t>
          </a:r>
        </a:p>
      </dsp:txBody>
      <dsp:txXfrm rot="-5400000">
        <a:off x="716147" y="1513966"/>
        <a:ext cx="859038" cy="368159"/>
      </dsp:txXfrm>
    </dsp:sp>
    <dsp:sp modelId="{992EB319-8FD9-49AA-AC43-F37D52677141}">
      <dsp:nvSpPr>
        <dsp:cNvPr id="0" name=""/>
        <dsp:cNvSpPr/>
      </dsp:nvSpPr>
      <dsp:spPr>
        <a:xfrm rot="5400000">
          <a:off x="2771092" y="58468"/>
          <a:ext cx="797678" cy="2914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Twist metal wires together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Locate &amp; name sensor in the app</a:t>
          </a:r>
        </a:p>
      </dsp:txBody>
      <dsp:txXfrm rot="-5400000">
        <a:off x="1712616" y="1155884"/>
        <a:ext cx="2875692" cy="719800"/>
      </dsp:txXfrm>
    </dsp:sp>
    <dsp:sp modelId="{FD97460B-5B77-4CA9-BF6E-0B7ECDC5301E}">
      <dsp:nvSpPr>
        <dsp:cNvPr id="0" name=""/>
        <dsp:cNvSpPr/>
      </dsp:nvSpPr>
      <dsp:spPr>
        <a:xfrm rot="5400000">
          <a:off x="532067" y="2348870"/>
          <a:ext cx="1227197" cy="859038"/>
        </a:xfrm>
        <a:prstGeom prst="chevron">
          <a:avLst/>
        </a:prstGeom>
        <a:solidFill>
          <a:srgbClr val="368E4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 Sofia Pro"/>
            </a:rPr>
            <a:t>Name on Sensor</a:t>
          </a:r>
        </a:p>
      </dsp:txBody>
      <dsp:txXfrm rot="-5400000">
        <a:off x="716147" y="2594309"/>
        <a:ext cx="859038" cy="368159"/>
      </dsp:txXfrm>
    </dsp:sp>
    <dsp:sp modelId="{E81C07B5-0DB8-4828-AA17-8FEB7C881C86}">
      <dsp:nvSpPr>
        <dsp:cNvPr id="0" name=""/>
        <dsp:cNvSpPr/>
      </dsp:nvSpPr>
      <dsp:spPr>
        <a:xfrm rot="5400000">
          <a:off x="2771092" y="1138811"/>
          <a:ext cx="797678" cy="2914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Write the sensor name on the sensors white label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Untwist the metal wires</a:t>
          </a:r>
        </a:p>
      </dsp:txBody>
      <dsp:txXfrm rot="-5400000">
        <a:off x="1712616" y="2236227"/>
        <a:ext cx="2875692" cy="719800"/>
      </dsp:txXfrm>
    </dsp:sp>
    <dsp:sp modelId="{48A61896-EE8D-4970-847E-6A974EE7544F}">
      <dsp:nvSpPr>
        <dsp:cNvPr id="0" name=""/>
        <dsp:cNvSpPr/>
      </dsp:nvSpPr>
      <dsp:spPr>
        <a:xfrm rot="5400000">
          <a:off x="532067" y="3429213"/>
          <a:ext cx="1227197" cy="859038"/>
        </a:xfrm>
        <a:prstGeom prst="chevron">
          <a:avLst/>
        </a:prstGeom>
        <a:solidFill>
          <a:srgbClr val="368E4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 Sofia Pro"/>
            </a:rPr>
            <a:t>Untwist the Wires</a:t>
          </a:r>
        </a:p>
      </dsp:txBody>
      <dsp:txXfrm rot="-5400000">
        <a:off x="716147" y="3674652"/>
        <a:ext cx="859038" cy="368159"/>
      </dsp:txXfrm>
    </dsp:sp>
    <dsp:sp modelId="{4D8D1044-7B41-4AD6-A5B5-C526955975C2}">
      <dsp:nvSpPr>
        <dsp:cNvPr id="0" name=""/>
        <dsp:cNvSpPr/>
      </dsp:nvSpPr>
      <dsp:spPr>
        <a:xfrm rot="5400000">
          <a:off x="2771092" y="2219154"/>
          <a:ext cx="797678" cy="2914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Repeat steps 1-3 for each sensor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It is recommended to tag sensors one at a time in the office</a:t>
          </a:r>
        </a:p>
      </dsp:txBody>
      <dsp:txXfrm rot="-5400000">
        <a:off x="1712616" y="3316570"/>
        <a:ext cx="2875692" cy="71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B5E811-45F1-46C1-8E7C-9DDF824C7E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92CE0-16B7-4DEE-B33A-6739CBE9A0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BE59E-F407-4EDA-BBF0-0E3215D923A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087B7-B69F-4F60-8771-65992862D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BA27-8D07-4441-9882-EDE8E8CD82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932A-5EAB-4C22-AF8E-8FA055FE6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965F-46C4-4397-9EE6-4A5C97CCBD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46EA3-89B5-4932-BC88-2ED80307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 Sofia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620C-F497-4ED9-A04E-22C5C501A6D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8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1. An example of a sensor installed poorly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411FB-79B6-4360-A61C-A76A4AC0B39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67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46EA3-89B5-4932-BC88-2ED803075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很高兴能让全球</a:t>
            </a:r>
            <a:r>
              <a:rPr lang="en-US" altLang="zh-CN" dirty="0"/>
              <a:t>25</a:t>
            </a:r>
            <a:r>
              <a:rPr lang="zh-CN" altLang="en-US" dirty="0"/>
              <a:t>个国家的客户享用最新科技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620C-F497-4ED9-A04E-22C5C501A6D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80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dirty="0"/>
              <a:t>Create a project</a:t>
            </a:r>
          </a:p>
          <a:p>
            <a:pPr marL="228600" indent="-228600">
              <a:buAutoNum type="arabicPeriod"/>
            </a:pPr>
            <a:r>
              <a:rPr lang="en-CA" dirty="0"/>
              <a:t>Create a section</a:t>
            </a:r>
          </a:p>
          <a:p>
            <a:pPr marL="228600" indent="-228600">
              <a:buAutoNum type="arabicPeriod"/>
            </a:pPr>
            <a:r>
              <a:rPr lang="en-CA" dirty="0"/>
              <a:t>Add sensors to that section </a:t>
            </a:r>
          </a:p>
          <a:p>
            <a:pPr marL="228600" indent="-228600">
              <a:buAutoNum type="arabicPeriod"/>
            </a:pPr>
            <a:r>
              <a:rPr lang="en-CA" dirty="0"/>
              <a:t>The project should be created on one phone and then shared with the rest of the parties involved.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411FB-79B6-4360-A61C-A76A4AC0B39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97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dirty="0"/>
              <a:t>Create a project</a:t>
            </a:r>
          </a:p>
          <a:p>
            <a:pPr marL="228600" indent="-228600">
              <a:buAutoNum type="arabicPeriod"/>
            </a:pPr>
            <a:r>
              <a:rPr lang="en-CA" dirty="0"/>
              <a:t>Create a section</a:t>
            </a:r>
          </a:p>
          <a:p>
            <a:pPr marL="228600" indent="-228600">
              <a:buAutoNum type="arabicPeriod"/>
            </a:pPr>
            <a:r>
              <a:rPr lang="en-CA" dirty="0"/>
              <a:t>Add sensors to that section </a:t>
            </a:r>
          </a:p>
          <a:p>
            <a:pPr marL="228600" indent="-228600">
              <a:buAutoNum type="arabicPeriod"/>
            </a:pPr>
            <a:r>
              <a:rPr lang="en-CA" dirty="0"/>
              <a:t>The project should be created on one phone and then shared with the rest of the parties involved.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411FB-79B6-4360-A61C-A76A4AC0B39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6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46EA3-89B5-4932-BC88-2ED8030754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46EA3-89B5-4932-BC88-2ED8030754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1. The important but simple installation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411FB-79B6-4360-A61C-A76A4AC0B39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34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1. An example of a sensor installed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411FB-79B6-4360-A61C-A76A4AC0B39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43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20F03A9-DB45-4A52-BC8C-541A269D4F5C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r>
              <a:rPr lang="en-US"/>
              <a:t> </a:t>
            </a:r>
            <a:fld id="{A6E2223C-7AC6-464D-A23D-417A95779E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55AB7FA-93D8-4F22-A71D-F6976ABC3D0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6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8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A494-DB0E-4514-80D0-841557D6AA7E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2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FC43-5B48-4847-8258-DCE6A8C59C14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FB277D-0012-42DC-942B-100E290E0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DCFC2-A7AC-4617-B02D-35D6EE5D1798}"/>
              </a:ext>
            </a:extLst>
          </p:cNvPr>
          <p:cNvSpPr/>
          <p:nvPr userDrawn="1"/>
        </p:nvSpPr>
        <p:spPr>
          <a:xfrm>
            <a:off x="152400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3D0CF-CAF6-41EA-83CE-3DF66C507A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74" y="2037456"/>
            <a:ext cx="2480250" cy="620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2818817" y="3720318"/>
            <a:ext cx="685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Revolutionizing the</a:t>
            </a:r>
            <a:b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</a:br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Construction Industry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AD7018-D481-480D-A80F-EBA358A08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r="1"/>
          <a:stretch/>
        </p:blipFill>
        <p:spPr>
          <a:xfrm>
            <a:off x="4171636" y="2501818"/>
            <a:ext cx="4153523" cy="13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4959D-094F-4EDB-BF0B-A49F7153D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6AA8B7-3231-489E-A2FE-DB2024EF57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C247B-B044-4CC9-8BD9-5029BC1F1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75" y="2778274"/>
            <a:ext cx="2480250" cy="6209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CF998-3FA3-46EB-9B0C-1AB48EAE2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2209800"/>
            <a:ext cx="38100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Live Video Webinar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C71286-128C-4BE3-8FD6-5D5877B09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6700" y="3657600"/>
            <a:ext cx="4038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Beyond Maturity: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Giatec</a:t>
            </a:r>
            <a:r>
              <a:rPr lang="en-US" dirty="0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9971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SmartR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5BEC91-25A4-4F1C-B149-2881CC2DA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" b="9709"/>
          <a:stretch/>
        </p:blipFill>
        <p:spPr>
          <a:xfrm>
            <a:off x="-22782" y="-228600"/>
            <a:ext cx="12214782" cy="7086600"/>
          </a:xfrm>
          <a:prstGeom prst="rect">
            <a:avLst/>
          </a:prstGeom>
        </p:spPr>
      </p:pic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BF2D4388-469D-4AA2-BFE7-1B4D6CD49092}"/>
              </a:ext>
            </a:extLst>
          </p:cNvPr>
          <p:cNvSpPr/>
          <p:nvPr userDrawn="1"/>
        </p:nvSpPr>
        <p:spPr>
          <a:xfrm rot="16200000">
            <a:off x="-7620000" y="-8001000"/>
            <a:ext cx="14368037" cy="14368037"/>
          </a:xfrm>
          <a:prstGeom prst="pie">
            <a:avLst>
              <a:gd name="adj1" fmla="val 5394047"/>
              <a:gd name="adj2" fmla="val 10816990"/>
            </a:avLst>
          </a:prstGeom>
          <a:solidFill>
            <a:srgbClr val="0089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800100" y="2767181"/>
            <a:ext cx="685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Revolutionizing the</a:t>
            </a:r>
            <a:b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</a:br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Construction Industry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9D6FC-40E9-46E3-8DFD-80C956D47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8" y="1560548"/>
            <a:ext cx="3576378" cy="9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SmartRoc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06FB30B-4BC7-4DB1-AB02-61C1A4EC95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                                                                                             Insert Image</a:t>
            </a: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BF2D4388-469D-4AA2-BFE7-1B4D6CD49092}"/>
              </a:ext>
            </a:extLst>
          </p:cNvPr>
          <p:cNvSpPr/>
          <p:nvPr userDrawn="1"/>
        </p:nvSpPr>
        <p:spPr>
          <a:xfrm rot="16200000">
            <a:off x="-7240003" y="-7855089"/>
            <a:ext cx="14368037" cy="14368037"/>
          </a:xfrm>
          <a:prstGeom prst="pie">
            <a:avLst>
              <a:gd name="adj1" fmla="val 5394047"/>
              <a:gd name="adj2" fmla="val 10816990"/>
            </a:avLst>
          </a:prstGeom>
          <a:solidFill>
            <a:srgbClr val="0089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800100" y="2767181"/>
            <a:ext cx="685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Revolutionizing the</a:t>
            </a:r>
            <a:b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</a:br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Construction Industry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9D6FC-40E9-46E3-8DFD-80C956D4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8" y="1560548"/>
            <a:ext cx="3576378" cy="9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0B9C7E-660D-40E5-84D6-6CD92C56E79F}"/>
              </a:ext>
            </a:extLst>
          </p:cNvPr>
          <p:cNvCxnSpPr/>
          <p:nvPr userDrawn="1"/>
        </p:nvCxnSpPr>
        <p:spPr>
          <a:xfrm>
            <a:off x="1790700" y="4591957"/>
            <a:ext cx="691243" cy="0"/>
          </a:xfrm>
          <a:prstGeom prst="line">
            <a:avLst/>
          </a:prstGeom>
          <a:ln w="25400">
            <a:solidFill>
              <a:srgbClr val="6CC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DA1AC69-8DE6-4A35-900B-107030EA2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90700"/>
            <a:ext cx="2134378" cy="5341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88BBA-0719-44DF-9D4D-A539878B3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3048000"/>
            <a:ext cx="6096000" cy="9144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US" sz="2800" kern="1200" dirty="0" smtClean="0">
                <a:solidFill>
                  <a:srgbClr val="292929"/>
                </a:solidFill>
                <a:latin typeface="Sofia Pro Medium" panose="00000500000000000000" pitchFamily="50" charset="0"/>
                <a:ea typeface="Titillium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6CC24A"/>
                </a:solidFill>
              </a:rPr>
              <a:t>Concrete Maturity</a:t>
            </a:r>
            <a:endParaRPr lang="en-US" dirty="0"/>
          </a:p>
          <a:p>
            <a:pPr lvl="0"/>
            <a:r>
              <a:rPr lang="en-US" dirty="0"/>
              <a:t>From Theory to Application</a:t>
            </a:r>
          </a:p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CD636D-8D23-4252-AF27-DBAA6E7112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4800600"/>
            <a:ext cx="2667000" cy="457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Today’s Date</a:t>
            </a:r>
          </a:p>
        </p:txBody>
      </p:sp>
    </p:spTree>
    <p:extLst>
      <p:ext uri="{BB962C8B-B14F-4D97-AF65-F5344CB8AC3E}">
        <p14:creationId xmlns:p14="http://schemas.microsoft.com/office/powerpoint/2010/main" val="183589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Concrete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833C7-0257-4811-9D3A-31F156C5E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963"/>
          <a:stretch/>
        </p:blipFill>
        <p:spPr>
          <a:xfrm>
            <a:off x="0" y="0"/>
            <a:ext cx="1221190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1F1F7B-3C23-4B52-AAC4-69A451E79F8F}"/>
              </a:ext>
            </a:extLst>
          </p:cNvPr>
          <p:cNvSpPr/>
          <p:nvPr userDrawn="1"/>
        </p:nvSpPr>
        <p:spPr>
          <a:xfrm>
            <a:off x="0" y="0"/>
            <a:ext cx="12211903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95000"/>
                </a:schemeClr>
              </a:gs>
              <a:gs pos="85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AC69-8DE6-4A35-900B-107030EA2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90700"/>
            <a:ext cx="2134378" cy="5341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8689AD-C9FA-492D-B2C8-AA94EC877559}"/>
              </a:ext>
            </a:extLst>
          </p:cNvPr>
          <p:cNvCxnSpPr/>
          <p:nvPr userDrawn="1"/>
        </p:nvCxnSpPr>
        <p:spPr>
          <a:xfrm>
            <a:off x="1790700" y="4591957"/>
            <a:ext cx="691243" cy="0"/>
          </a:xfrm>
          <a:prstGeom prst="line">
            <a:avLst/>
          </a:prstGeom>
          <a:ln w="25400">
            <a:solidFill>
              <a:srgbClr val="6CC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A6F5B7-EFDD-42E5-A966-AD7D4DF67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3048000"/>
            <a:ext cx="6096000" cy="9144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US" sz="2800" kern="1200" dirty="0" smtClean="0">
                <a:solidFill>
                  <a:srgbClr val="292929"/>
                </a:solidFill>
                <a:latin typeface="Sofia Pro Medium" panose="00000500000000000000" pitchFamily="50" charset="0"/>
                <a:ea typeface="Titillium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6CC24A"/>
                </a:solidFill>
              </a:rPr>
              <a:t>Concrete Maturity</a:t>
            </a:r>
            <a:endParaRPr lang="en-US" dirty="0"/>
          </a:p>
          <a:p>
            <a:pPr lvl="0"/>
            <a:r>
              <a:rPr lang="en-US" dirty="0"/>
              <a:t>From Theory to Application</a:t>
            </a:r>
          </a:p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8B52B7E-A4E5-4221-87FD-D2C0C5F67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4800600"/>
            <a:ext cx="2667000" cy="457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Today’s Date</a:t>
            </a:r>
          </a:p>
        </p:txBody>
      </p:sp>
    </p:spTree>
    <p:extLst>
      <p:ext uri="{BB962C8B-B14F-4D97-AF65-F5344CB8AC3E}">
        <p14:creationId xmlns:p14="http://schemas.microsoft.com/office/powerpoint/2010/main" val="99059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22471-16C2-46E9-8A94-F24277F03B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05EA4-C79C-403E-BF7A-F6C411338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90445"/>
            <a:ext cx="2134378" cy="5343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7DE156-F212-4945-8A5B-ACF0E24CF2D6}"/>
              </a:ext>
            </a:extLst>
          </p:cNvPr>
          <p:cNvCxnSpPr/>
          <p:nvPr userDrawn="1"/>
        </p:nvCxnSpPr>
        <p:spPr>
          <a:xfrm>
            <a:off x="1790700" y="4591957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38B489-7EFF-4CE7-89AA-9F262F82BC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3048000"/>
            <a:ext cx="6096000" cy="9144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US" sz="2800" kern="1200" dirty="0" smtClean="0">
                <a:solidFill>
                  <a:schemeClr val="bg1"/>
                </a:solidFill>
                <a:latin typeface="Sofia Pro Medium" panose="00000500000000000000" pitchFamily="50" charset="0"/>
                <a:ea typeface="Titillium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Concrete Maturity</a:t>
            </a:r>
            <a:endParaRPr lang="en-US" dirty="0"/>
          </a:p>
          <a:p>
            <a:pPr lvl="0"/>
            <a:r>
              <a:rPr lang="en-US" dirty="0"/>
              <a:t>From Theory to Application</a:t>
            </a:r>
          </a:p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C7C8684-C8E4-4328-B990-8FD68CBB4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4800600"/>
            <a:ext cx="2667000" cy="4572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Today’s Date</a:t>
            </a:r>
          </a:p>
        </p:txBody>
      </p:sp>
    </p:spTree>
    <p:extLst>
      <p:ext uri="{BB962C8B-B14F-4D97-AF65-F5344CB8AC3E}">
        <p14:creationId xmlns:p14="http://schemas.microsoft.com/office/powerpoint/2010/main" val="130174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06FB30B-4BC7-4DB1-AB02-61C1A4EC95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463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                                                                                             Insert Image</a:t>
            </a: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BF2D4388-469D-4AA2-BFE7-1B4D6CD49092}"/>
              </a:ext>
            </a:extLst>
          </p:cNvPr>
          <p:cNvSpPr/>
          <p:nvPr userDrawn="1"/>
        </p:nvSpPr>
        <p:spPr>
          <a:xfrm rot="16200000">
            <a:off x="-7446736" y="-8666122"/>
            <a:ext cx="14368037" cy="14368037"/>
          </a:xfrm>
          <a:prstGeom prst="pie">
            <a:avLst>
              <a:gd name="adj1" fmla="val 5394047"/>
              <a:gd name="adj2" fmla="val 10816990"/>
            </a:avLst>
          </a:prstGeom>
          <a:solidFill>
            <a:srgbClr val="0089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35CFB8-4B2F-4930-B543-874269FF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6677" y="6379003"/>
            <a:ext cx="1943034" cy="365125"/>
          </a:xfrm>
        </p:spPr>
        <p:txBody>
          <a:bodyPr/>
          <a:lstStyle>
            <a:lvl1pPr algn="r">
              <a:defRPr/>
            </a:lvl1pPr>
          </a:lstStyle>
          <a:p>
            <a:fld id="{D60E267D-F3DB-43F1-A54F-39A0BE36EB57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7841F-6C43-4FE7-8BB4-AF38FC02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5150" y="6379003"/>
            <a:ext cx="62865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FF07B-4784-44E0-8384-95291A7D1C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944" y="1066800"/>
            <a:ext cx="4578255" cy="3200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Encore Boston Harbor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28 stories of concrete</a:t>
            </a:r>
          </a:p>
          <a:p>
            <a:pPr lvl="2"/>
            <a:r>
              <a:rPr lang="en-US" dirty="0"/>
              <a:t>6 months to complete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0688756-C68E-488B-8FCA-4FE6A1CE7D1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EC713D8-52E7-4DA8-BE56-2A64CD0BEBB1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C735B5-7EE9-400F-B6B1-F96E0664392E}"/>
              </a:ext>
            </a:extLst>
          </p:cNvPr>
          <p:cNvSpPr txBox="1">
            <a:spLocks/>
          </p:cNvSpPr>
          <p:nvPr userDrawn="1"/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fld id="{A6E2223C-7AC6-464D-A23D-417A95779E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E38FF40-CB5B-4799-B9EF-BBD99A1F835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DEE2B0F-BD16-4CCE-BDA2-A74413F32B85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E68F0-169D-41FB-965C-D4586B705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264D6-96F8-42CB-9080-0E99BA98D5D6}"/>
              </a:ext>
            </a:extLst>
          </p:cNvPr>
          <p:cNvSpPr txBox="1"/>
          <p:nvPr userDrawn="1"/>
        </p:nvSpPr>
        <p:spPr>
          <a:xfrm>
            <a:off x="800100" y="741902"/>
            <a:ext cx="78165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8941"/>
                </a:solidFill>
              </a:rPr>
              <a:t>Presenters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F4FF87-9CFE-45A7-8265-B471EAB756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99" y="4802588"/>
            <a:ext cx="3612873" cy="11223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88FB5D-1039-434D-A42C-5E643A97A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100" y="4432523"/>
            <a:ext cx="3612874" cy="370065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894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AF78A64-CEDD-4F92-AF4C-0CF0E40ECB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1594" y="4802588"/>
            <a:ext cx="4044354" cy="11223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641A9768-75E2-476E-8F67-14B4CA678D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81595" y="4432523"/>
            <a:ext cx="3612874" cy="370065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894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6F0F1DC-16A9-450D-BE2C-D01D60C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F10E923-0F82-48C7-A7D4-2EDBD2C71A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100" y="1762267"/>
            <a:ext cx="2559908" cy="2559908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BC4B0D5-13E7-4837-98B8-018BCE46E8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724400" y="1756581"/>
            <a:ext cx="2559908" cy="2559908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881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esenter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F4FF87-9CFE-45A7-8265-B471EAB756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99" y="4802588"/>
            <a:ext cx="3612873" cy="11223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88FB5D-1039-434D-A42C-5E643A97A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100" y="4432523"/>
            <a:ext cx="3612874" cy="370065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894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C94ECF-B4E9-43FE-9B23-36615D05B6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791C9-7978-4BC0-BB5C-2EC8ED5012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0600" y="1790700"/>
            <a:ext cx="5257800" cy="41529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87980D6-4038-4C89-A0DC-7925F3F1FEB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993CA91-37DD-4BA7-9C7D-86D9ABE7247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6D912F5C-FA41-48F8-B9BE-75D058C23D31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DC1051A-3AFB-4A99-B5ED-B277A940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2B3D610-850F-4CF5-AC5B-ED7ACA33382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0100" y="1762267"/>
            <a:ext cx="2559908" cy="2559908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0149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4264D6-96F8-42CB-9080-0E99BA98D5D6}"/>
              </a:ext>
            </a:extLst>
          </p:cNvPr>
          <p:cNvSpPr txBox="1"/>
          <p:nvPr userDrawn="1"/>
        </p:nvSpPr>
        <p:spPr>
          <a:xfrm>
            <a:off x="800100" y="741902"/>
            <a:ext cx="78165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8941"/>
                </a:solidFill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100" y="1790700"/>
            <a:ext cx="9677400" cy="42291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What is concrete maturity and what are the benefits?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Implementing a maturity calibration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way to implement a maturity calibration (live demo)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Validation of your maturity calibration through AI (live demo)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Artificial intelligence in concrete (live demo)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Time-saving analysis using the maturity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Giatec</a:t>
            </a:r>
            <a:r>
              <a:rPr lang="en-US" dirty="0"/>
              <a:t> Solution 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AEE441-D1F2-4D3F-B355-3D9156D80C9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27B5B09-5019-4D25-8C35-E2831319028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60C2121-DFD1-4830-96A9-931DCDEA3F97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A2F0AA9-E84C-4262-89FA-67351C3F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E09486-979C-49A9-814A-AD3B3156A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52A522-347F-460E-ADF0-A4850C6834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BF26B93-EFC1-482B-BA2F-88643BFF96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048000"/>
            <a:ext cx="7772400" cy="11430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What is Maturity?</a:t>
            </a:r>
          </a:p>
        </p:txBody>
      </p:sp>
    </p:spTree>
    <p:extLst>
      <p:ext uri="{BB962C8B-B14F-4D97-AF65-F5344CB8AC3E}">
        <p14:creationId xmlns:p14="http://schemas.microsoft.com/office/powerpoint/2010/main" val="355389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5599EC-3E80-4A2E-AB72-4036953A8F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E34709-8EA3-472E-9736-6BF8E9048C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048000"/>
            <a:ext cx="7772400" cy="11430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008941"/>
                </a:solidFill>
              </a:defRPr>
            </a:lvl1pPr>
          </a:lstStyle>
          <a:p>
            <a:pPr lvl="0"/>
            <a:r>
              <a:rPr lang="en-US" dirty="0"/>
              <a:t>What is Maturity?</a:t>
            </a:r>
          </a:p>
        </p:txBody>
      </p:sp>
    </p:spTree>
    <p:extLst>
      <p:ext uri="{BB962C8B-B14F-4D97-AF65-F5344CB8AC3E}">
        <p14:creationId xmlns:p14="http://schemas.microsoft.com/office/powerpoint/2010/main" val="1378612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22471-16C2-46E9-8A94-F24277F03B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D64188-9C61-4CD1-BAB7-2C31E15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048000"/>
            <a:ext cx="7772400" cy="11430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What is Maturity?</a:t>
            </a:r>
          </a:p>
        </p:txBody>
      </p:sp>
    </p:spTree>
    <p:extLst>
      <p:ext uri="{BB962C8B-B14F-4D97-AF65-F5344CB8AC3E}">
        <p14:creationId xmlns:p14="http://schemas.microsoft.com/office/powerpoint/2010/main" val="184406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392E6F56-6B9C-43D2-B71D-7BBABFB44F26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52959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B628E73-8034-44A0-A109-6B0BB270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45C3245-EB37-49AC-8779-832C8E10A0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B707B54-FA6F-45A0-93A1-5B53548533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1790700"/>
            <a:ext cx="52578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63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48658D3-3216-412B-A8F8-89FCC84F3F78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0747C2D-0051-4E0F-9908-C587952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2C0A5A-7F67-473A-A69F-C92CC7D62D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3191964-C1D8-4C00-AF52-BEA1D69ACB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00" y="1790700"/>
            <a:ext cx="4114800" cy="4229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3757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662DC14A-7A92-4547-95E4-F064F41C1163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0747C2D-0051-4E0F-9908-C587952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2C0A5A-7F67-473A-A69F-C92CC7D62D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5FCA4CF-1C63-4363-BB34-C5E4ED85B86A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7239000" y="1790700"/>
            <a:ext cx="4114800" cy="4229100"/>
          </a:xfr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en-US" dirty="0"/>
              <a:t>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144889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8E54EFC-53AB-4C9A-96E1-3DFC0F7BE825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2F9AA28-2538-40FF-9D0A-E1E31DC5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72DFC94-E6A4-4216-8279-26C3C0BDB1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BC5FCE7-CB77-46E0-952B-E14C00E096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1790700"/>
            <a:ext cx="7620000" cy="4229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0723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E982819-8F3D-4CDE-AAD2-B6A087D1FE81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8D6432-809E-4C6E-A6A7-F735F26C7E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06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1BC247D-3999-4754-920B-2CED55182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1" y="6379002"/>
            <a:ext cx="1555401" cy="3651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/>
          <a:p>
            <a:fld id="{E60EC94C-2D1C-417A-9065-5BDA46CFA946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2F9AA28-2538-40FF-9D0A-E1E31DC5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72DFC94-E6A4-4216-8279-26C3C0BDB1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BC5FCE7-CB77-46E0-952B-E14C00E096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191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8E7B857-05FE-480B-A0D0-5A0DC384A403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2F9AA28-2538-40FF-9D0A-E1E31DC5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72DFC94-E6A4-4216-8279-26C3C0BDB1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967CCB9-3F49-4F47-907D-134653885313}"/>
              </a:ext>
            </a:extLst>
          </p:cNvPr>
          <p:cNvSpPr>
            <a:spLocks noGrp="1"/>
          </p:cNvSpPr>
          <p:nvPr>
            <p:ph type="media" sz="quarter" idx="24"/>
          </p:nvPr>
        </p:nvSpPr>
        <p:spPr>
          <a:xfrm>
            <a:off x="2133600" y="1790700"/>
            <a:ext cx="7620000" cy="4229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162913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82722AE7-48BD-43A1-823E-E0C7ABC28797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EAEC163-0999-474B-80B7-0D27C9FC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B9A955-0E7D-4723-9EB4-B05DCD93D5A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48B14C-79E3-4C25-B360-88F357FA7D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00" y="609600"/>
            <a:ext cx="4114800" cy="2667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AD1C0EF-68EB-4284-9F4C-019F30E912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39000" y="3352800"/>
            <a:ext cx="4114800" cy="2667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2391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77F85C80-5DBB-49A3-A048-BBC2BBC8542B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10553700" cy="16383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06930C5-4710-42C3-8F76-044A62BB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3F520E4-F985-4B05-9F9B-3959D0C735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078B0BA-7926-4499-96D9-2343A16964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100" y="3657600"/>
            <a:ext cx="10553700" cy="2514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5819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 2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D77FA0F-0525-480D-B2D2-8C65D2480775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10553700" cy="16383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EA63B70-3652-4D10-A803-88AC244E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CD6AC8D-D9CA-4225-876B-826AE9C7E9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9C15F9-8467-4F67-B52D-9BD5C73231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00400" y="3657600"/>
            <a:ext cx="2819400" cy="2362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5E08EA-9FD3-48E8-8EAC-7AE79806410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2200" y="3657600"/>
            <a:ext cx="2819400" cy="2362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4796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/>
          <a:p>
            <a:fld id="{CADBB13F-05E3-4A4D-995B-F11132EFEA14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718D1-206D-442F-8EAA-C915B9F35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172293"/>
            <a:ext cx="5339879" cy="9127998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0A8BF-4843-44AB-A102-2ACF03B3E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44" y="1303926"/>
            <a:ext cx="1942648" cy="3960529"/>
          </a:xfrm>
          <a:prstGeom prst="rect">
            <a:avLst/>
          </a:prstGeom>
          <a:effectLst/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4711E0-774E-4173-B0E6-6EF1A61A26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15846" y="1790700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DBEF1-84B8-46B2-970E-654260C105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CA7222E-01EE-4F07-A507-C18DBDA9D6F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8517119-419E-4646-B9FE-99FF7C421E6F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DBEF1-84B8-46B2-970E-654260C105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CA7222E-01EE-4F07-A507-C18DBDA9D6F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718D1-206D-442F-8EAA-C915B9F35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54" y="-1981200"/>
            <a:ext cx="6582246" cy="11381959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0A8BF-4843-44AB-A102-2ACF03B3E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97" y="1618614"/>
            <a:ext cx="2422343" cy="4938496"/>
          </a:xfrm>
          <a:prstGeom prst="rect">
            <a:avLst/>
          </a:prstGeom>
          <a:effectLst/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4711E0-774E-4173-B0E6-6EF1A61A26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28754" y="2209800"/>
            <a:ext cx="2133600" cy="37507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1CCA4B-2A96-4E68-9518-13D09E0E4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52" y="1875426"/>
            <a:ext cx="1942648" cy="3960529"/>
          </a:xfrm>
          <a:prstGeom prst="rect">
            <a:avLst/>
          </a:prstGeom>
          <a:effectLst/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A441FCD-BECE-453D-967C-A6412C11F4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19154" y="2362200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2DA799-D51E-422A-830E-232B6B9A9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8" y="1875426"/>
            <a:ext cx="1942648" cy="3960529"/>
          </a:xfrm>
          <a:prstGeom prst="rect">
            <a:avLst/>
          </a:prstGeom>
          <a:effectLst/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DA3DA75-E351-481D-AFB4-09403F7E312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05000" y="2362200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280279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28" userDrawn="1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 Pho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F6492-1C84-4F75-8698-72F22CD171C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780E2DF-10B4-4D85-AE28-AEF532C1E7F2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0A8BF-4843-44AB-A102-2ACF03B3E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8" y="1875426"/>
            <a:ext cx="1942648" cy="3960529"/>
          </a:xfrm>
          <a:prstGeom prst="rect">
            <a:avLst/>
          </a:prstGeom>
          <a:effectLst/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4711E0-774E-4173-B0E6-6EF1A61A26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0" y="2362200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48F8B9-88BC-4A89-B6BB-451561B19B0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56F49A2-C8A3-4A96-8D0A-65E90FE5685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6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3627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8092DA-C2EA-4041-AAFD-F7B1E37AE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0CA090-9258-40F9-9034-BB248C439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79" y="1889336"/>
            <a:ext cx="6641556" cy="3899528"/>
          </a:xfrm>
          <a:prstGeom prst="rect">
            <a:avLst/>
          </a:prstGeom>
          <a:effectLst/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15DE8B8-7F39-498C-9C70-EA003420B4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19800" y="2133600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0A351EC-9921-4C14-8054-D2A55FDF0DD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619F606-A95D-410A-AE0C-210E8375571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A179622-5D80-48F1-964A-E7263CD2F1D6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D9194DB-EDBC-4620-83CA-1BF6DE81F3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E61948E-56EA-414D-84A7-1A91FD415D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432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004529-99A1-48A3-8D48-1007DCE6A9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8A11FC5-32BE-4509-929B-63B2E00972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3A16F0D-DDAB-440C-A34C-33650346EA7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F0E631F-4F8E-4AA5-AC7E-4DD4E3D57573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5CE5ACD-A071-4083-B847-81F6B3DD2DC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CF6E618-DA46-49D2-8CE2-FA2664E319CA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FD91116-2F91-4336-A08E-5EF4F8FE368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6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7971652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E61948E-56EA-414D-84A7-1A91FD415D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18852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004529-99A1-48A3-8D48-1007DCE6A9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68703EB-5D9A-4870-87D0-827CE0DE9B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66052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9EB7653-5365-43B1-93F8-4825A32C7B2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11F0CE6-5669-4FC3-9A84-D45BF0D9880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B78191C-99C1-4C47-A8D4-504962BB0F00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31D169C-9ACF-432F-A3A3-3699CDF54B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7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DD37-014D-4562-A83F-41CF78D0F5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" y="1790700"/>
            <a:ext cx="6057900" cy="42291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D5EF9-F257-4D5F-B2A5-044A7EEF51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85B576AD-053A-40AB-A6D1-3E41A10DD98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912DB840-16C9-4D0A-B2F1-92DFCEEA79E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B0ABF6EF-85E3-4B96-9B39-1EA91FB47DF4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4CF17-BFCE-40BE-85BF-5EA558C316F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E3F8A0B-A367-4565-9EE8-7D05534EF23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43207" y="1790700"/>
            <a:ext cx="2057400" cy="25527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4D59C3-FD8D-4E48-8C4F-8D7C466528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76806" y="1790700"/>
            <a:ext cx="2057400" cy="25527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6067A1-0600-47AB-9AFB-72CC204CC4C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43206" y="4419600"/>
            <a:ext cx="4191000" cy="1600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9619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 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3FF6F17-053B-418D-98AF-230E94B3C4B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110C0EE-DBE4-4800-A695-9A20F10317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727BD3C-FA5A-451C-A23C-34EB52BFC04D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AC17A50-3A3A-49FB-96F3-1E58126201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205367E-B491-4BA0-8FA5-8F1DC33D71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F65FDFD-E240-4046-965C-B1244AFCE4E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0600" y="2514600"/>
            <a:ext cx="3048000" cy="15397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73F1B84-E336-4220-9C58-626865CA22D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572000" y="2514600"/>
            <a:ext cx="3048000" cy="15397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4989590-489A-4382-B725-834E077A23B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077200" y="2514600"/>
            <a:ext cx="3048000" cy="15397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1" i="0">
                <a:latin typeface="Sofia Pro Regular" panose="00000500000000000000" pitchFamily="50" charset="0"/>
                <a:ea typeface="Sofia Pro Regular" panose="00000500000000000000" pitchFamily="50" charset="0"/>
                <a:cs typeface="Sofia Pro Regular" panose="00000500000000000000" pitchFamily="50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F0085C0-5F52-414E-B172-4CFDE0C4BF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77200" y="1981200"/>
            <a:ext cx="3048000" cy="4572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0" indent="0" algn="ctr">
              <a:buNone/>
            </a:pPr>
            <a:r>
              <a:rPr lang="en-CA" sz="1800" dirty="0"/>
              <a:t>Maturity Meters</a:t>
            </a:r>
            <a:endParaRPr lang="en-CA" sz="2800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A45A89A-2A20-4C71-94EC-B3E0197790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0" y="1981200"/>
            <a:ext cx="3048000" cy="4572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0" indent="0" algn="ctr">
              <a:buNone/>
            </a:pPr>
            <a:r>
              <a:rPr lang="en-CA" sz="1800" dirty="0"/>
              <a:t>Maturity Meters</a:t>
            </a:r>
            <a:endParaRPr lang="en-CA" sz="2800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DFEE0EE9-9D57-4062-BFE3-2F4B8FA026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0600" y="1981200"/>
            <a:ext cx="3048000" cy="4572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0" indent="0" algn="ctr">
              <a:buNone/>
            </a:pPr>
            <a:r>
              <a:rPr lang="en-CA" sz="1800" dirty="0"/>
              <a:t>Maturity Meters</a:t>
            </a:r>
            <a:endParaRPr lang="en-CA" sz="28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F5D6110-6BF9-4B86-BC22-BC4A101D66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600" y="4343400"/>
            <a:ext cx="3048000" cy="12954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marL="0" indent="0">
              <a:buNone/>
            </a:pPr>
            <a:r>
              <a:rPr lang="en-US" sz="1600" dirty="0">
                <a:solidFill>
                  <a:srgbClr val="4D4D4D"/>
                </a:solidFill>
              </a:rPr>
              <a:t>Click to change text. Click to change text. Click to change text. Click to change.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9932199-C657-4892-B450-D4B38F26CD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4343400"/>
            <a:ext cx="3048000" cy="12954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marL="0" indent="0">
              <a:buNone/>
            </a:pPr>
            <a:r>
              <a:rPr lang="en-US" sz="1600" dirty="0">
                <a:solidFill>
                  <a:srgbClr val="4D4D4D"/>
                </a:solidFill>
              </a:rPr>
              <a:t>Click to change text. Click to change text. Click to change text. Click to change.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218D3438-4937-403C-B07C-72DB2A5BB5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77200" y="4343400"/>
            <a:ext cx="3048000" cy="12954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marL="0" indent="0">
              <a:buNone/>
            </a:pPr>
            <a:r>
              <a:rPr lang="en-US" sz="1600" dirty="0">
                <a:solidFill>
                  <a:srgbClr val="4D4D4D"/>
                </a:solidFill>
              </a:rPr>
              <a:t>Click to change text. Click to change text. Click to change text. Click to change.</a:t>
            </a:r>
            <a:endParaRPr lang="en-US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26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2B3BB-D188-4591-BF0B-F0C107C48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3262" r="8385" b="35234"/>
          <a:stretch/>
        </p:blipFill>
        <p:spPr>
          <a:xfrm>
            <a:off x="0" y="-1"/>
            <a:ext cx="12192000" cy="7239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DCFC2-A7AC-4617-B02D-35D6EE5D1798}"/>
              </a:ext>
            </a:extLst>
          </p:cNvPr>
          <p:cNvSpPr/>
          <p:nvPr userDrawn="1"/>
        </p:nvSpPr>
        <p:spPr>
          <a:xfrm>
            <a:off x="0" y="0"/>
            <a:ext cx="12192000" cy="7239000"/>
          </a:xfrm>
          <a:prstGeom prst="rect">
            <a:avLst/>
          </a:prstGeom>
          <a:solidFill>
            <a:srgbClr val="00894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2666418" y="3013501"/>
            <a:ext cx="685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fia Pro "/>
              </a:rPr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603964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Giatec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4264D6-96F8-42CB-9080-0E99BA98D5D6}"/>
              </a:ext>
            </a:extLst>
          </p:cNvPr>
          <p:cNvSpPr txBox="1"/>
          <p:nvPr userDrawn="1"/>
        </p:nvSpPr>
        <p:spPr>
          <a:xfrm>
            <a:off x="800100" y="457200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941"/>
                </a:solidFill>
              </a:rPr>
              <a:t>Vision: Revolutionizing the Construction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6DACD-5F6E-4B26-84C9-7D71172A7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8059991" cy="527164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19F4FF1-BF15-4744-B11F-AFCCD4B1E5F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5666AFFC-282E-4CEE-BC3D-41B63FF0B8B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11E97E7-F3BB-43FD-BA43-6A62E93C9F31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6368D53-1F2D-47C9-9E39-95741A93D05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 Custom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23C19B-45BC-4B45-9004-7E7E445C3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8CF8FB-869F-4481-ABC7-1E03204030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DB6BFB-3A6A-40E5-A721-1FC13AF7CA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048000"/>
            <a:ext cx="7772400" cy="11430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Custom Title</a:t>
            </a:r>
          </a:p>
        </p:txBody>
      </p:sp>
    </p:spTree>
    <p:extLst>
      <p:ext uri="{BB962C8B-B14F-4D97-AF65-F5344CB8AC3E}">
        <p14:creationId xmlns:p14="http://schemas.microsoft.com/office/powerpoint/2010/main" val="244142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489AC1-6C63-4C3F-8E43-5C799268E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C27D27-3BEF-401A-ACF1-02684C21F2B0}"/>
              </a:ext>
            </a:extLst>
          </p:cNvPr>
          <p:cNvSpPr/>
          <p:nvPr userDrawn="1"/>
        </p:nvSpPr>
        <p:spPr>
          <a:xfrm>
            <a:off x="-2458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2666418" y="2971800"/>
            <a:ext cx="685916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758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hankYou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7D5853-8962-44D9-8849-AF2C09F4D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2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C1884F-B41E-44D1-A8EF-2FCD2AF4FF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41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3D0CF-CAF6-41EA-83CE-3DF66C507A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74" y="2743200"/>
            <a:ext cx="2480250" cy="620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756FDA-1B51-49FB-9303-AE8B307F0215}"/>
              </a:ext>
            </a:extLst>
          </p:cNvPr>
          <p:cNvSpPr txBox="1"/>
          <p:nvPr userDrawn="1"/>
        </p:nvSpPr>
        <p:spPr>
          <a:xfrm>
            <a:off x="2666418" y="2057400"/>
            <a:ext cx="685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5C4C0-BD9E-4838-81B2-BC5E49ED443C}"/>
              </a:ext>
            </a:extLst>
          </p:cNvPr>
          <p:cNvSpPr txBox="1"/>
          <p:nvPr userDrawn="1"/>
        </p:nvSpPr>
        <p:spPr>
          <a:xfrm>
            <a:off x="1828800" y="3581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Sofia Pro Regular" panose="00000500000000000000" pitchFamily="50" charset="0"/>
              </a:rPr>
              <a:t>+1 (877) 497-6278 </a:t>
            </a:r>
            <a:r>
              <a:rPr lang="en-US" sz="2800" b="1" dirty="0">
                <a:solidFill>
                  <a:schemeClr val="bg1"/>
                </a:solidFill>
                <a:latin typeface="Sofia Pro Regular" panose="00000500000000000000" pitchFamily="50" charset="0"/>
              </a:rPr>
              <a:t>  |   </a:t>
            </a:r>
            <a:r>
              <a:rPr lang="en-US" sz="2800" b="0" dirty="0">
                <a:solidFill>
                  <a:schemeClr val="bg1"/>
                </a:solidFill>
                <a:latin typeface="Sofia Pro Regular" panose="00000500000000000000" pitchFamily="50" charset="0"/>
              </a:rPr>
              <a:t>www.giatec.ca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2CE83-DDBC-4A35-8329-C57D07546E97}"/>
              </a:ext>
            </a:extLst>
          </p:cNvPr>
          <p:cNvSpPr txBox="1"/>
          <p:nvPr userDrawn="1"/>
        </p:nvSpPr>
        <p:spPr>
          <a:xfrm>
            <a:off x="2882900" y="4114800"/>
            <a:ext cx="64262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support@giatec.ca    sales@giatec.ca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70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hankYou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AD1ABC-109B-4022-86C4-7AC0A63D0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963"/>
          <a:stretch/>
        </p:blipFill>
        <p:spPr>
          <a:xfrm>
            <a:off x="0" y="0"/>
            <a:ext cx="1221190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FEC7DA-4B6B-43D2-BA91-CA7F490DB40B}"/>
              </a:ext>
            </a:extLst>
          </p:cNvPr>
          <p:cNvSpPr/>
          <p:nvPr userDrawn="1"/>
        </p:nvSpPr>
        <p:spPr>
          <a:xfrm>
            <a:off x="0" y="0"/>
            <a:ext cx="1221190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1BC247D-3999-4754-920B-2CED551821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8700" y="2790953"/>
            <a:ext cx="2514600" cy="590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EF8C60-7056-4695-884D-6BA7C8DD9549}"/>
              </a:ext>
            </a:extLst>
          </p:cNvPr>
          <p:cNvSpPr txBox="1"/>
          <p:nvPr userDrawn="1"/>
        </p:nvSpPr>
        <p:spPr>
          <a:xfrm>
            <a:off x="2666418" y="2057400"/>
            <a:ext cx="685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941"/>
                </a:solidFill>
                <a:latin typeface="Sofia Pro Regular" panose="00000500000000000000" pitchFamily="50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92E5A-DBD0-46C7-8039-32059E940850}"/>
              </a:ext>
            </a:extLst>
          </p:cNvPr>
          <p:cNvSpPr txBox="1"/>
          <p:nvPr userDrawn="1"/>
        </p:nvSpPr>
        <p:spPr>
          <a:xfrm>
            <a:off x="1828800" y="3581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8941"/>
                </a:solidFill>
                <a:latin typeface="Sofia Pro Regular" panose="00000500000000000000" pitchFamily="50" charset="0"/>
              </a:rPr>
              <a:t>+1 (877) 497-6278 </a:t>
            </a:r>
            <a:r>
              <a:rPr lang="en-US" sz="2800" b="1" dirty="0">
                <a:solidFill>
                  <a:srgbClr val="008941"/>
                </a:solidFill>
                <a:latin typeface="Sofia Pro Regular" panose="00000500000000000000" pitchFamily="50" charset="0"/>
              </a:rPr>
              <a:t>  |   </a:t>
            </a:r>
            <a:r>
              <a:rPr lang="en-US" sz="2800" b="0" dirty="0">
                <a:solidFill>
                  <a:srgbClr val="008941"/>
                </a:solidFill>
                <a:latin typeface="Sofia Pro Regular" panose="00000500000000000000" pitchFamily="50" charset="0"/>
              </a:rPr>
              <a:t>www.giatec.ca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30BF7-1CB8-4B7D-87EB-E5CF66FA62E7}"/>
              </a:ext>
            </a:extLst>
          </p:cNvPr>
          <p:cNvSpPr txBox="1"/>
          <p:nvPr userDrawn="1"/>
        </p:nvSpPr>
        <p:spPr>
          <a:xfrm>
            <a:off x="2882900" y="4114800"/>
            <a:ext cx="64262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CA" sz="2400" b="1" dirty="0">
                <a:solidFill>
                  <a:srgbClr val="008941"/>
                </a:solidFill>
              </a:rPr>
              <a:t>support@giatec.ca    sales@giatec.ca</a:t>
            </a:r>
            <a:endParaRPr lang="en-US" sz="2400" b="1" dirty="0">
              <a:solidFill>
                <a:srgbClr val="008941"/>
              </a:solidFill>
            </a:endParaRPr>
          </a:p>
          <a:p>
            <a:pPr algn="ctr"/>
            <a:endParaRPr lang="en-CA" sz="3200" dirty="0">
              <a:solidFill>
                <a:srgbClr val="008941"/>
              </a:solidFill>
            </a:endParaRPr>
          </a:p>
          <a:p>
            <a:pPr algn="ctr"/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Live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AD1ABC-109B-4022-86C4-7AC0A63D0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963"/>
          <a:stretch/>
        </p:blipFill>
        <p:spPr>
          <a:xfrm>
            <a:off x="0" y="0"/>
            <a:ext cx="1221190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FEC7DA-4B6B-43D2-BA91-CA7F490DB40B}"/>
              </a:ext>
            </a:extLst>
          </p:cNvPr>
          <p:cNvSpPr/>
          <p:nvPr userDrawn="1"/>
        </p:nvSpPr>
        <p:spPr>
          <a:xfrm>
            <a:off x="0" y="0"/>
            <a:ext cx="1221190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F8C60-7056-4695-884D-6BA7C8DD9549}"/>
              </a:ext>
            </a:extLst>
          </p:cNvPr>
          <p:cNvSpPr txBox="1"/>
          <p:nvPr userDrawn="1"/>
        </p:nvSpPr>
        <p:spPr>
          <a:xfrm>
            <a:off x="2666418" y="2895600"/>
            <a:ext cx="6859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941"/>
                </a:solidFill>
                <a:latin typeface="+mj-lt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43326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4BA3E64-2C85-4AD9-8F2C-21A0E3CA5504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E6981EF-4405-421F-8BC0-8A4853C828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2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23FAD9C-6BBE-41BD-A91F-5B94D7D87130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07A816-0CE2-4F70-9680-6B5C7AC467D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Powerpoint</a:t>
            </a:r>
            <a:r>
              <a:rPr lang="en-US" dirty="0"/>
              <a:t> Presentation Name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5EF60-7708-4ABB-98B3-EAA803B5E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0" y="3200400"/>
            <a:ext cx="1676400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C16E5F1-D591-4CF7-AB4C-24006F7D9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00" y="3886200"/>
            <a:ext cx="1676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0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AD1ABC-109B-4022-86C4-7AC0A63D0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963"/>
          <a:stretch/>
        </p:blipFill>
        <p:spPr>
          <a:xfrm>
            <a:off x="0" y="0"/>
            <a:ext cx="1221190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FEC7DA-4B6B-43D2-BA91-CA7F490DB40B}"/>
              </a:ext>
            </a:extLst>
          </p:cNvPr>
          <p:cNvSpPr/>
          <p:nvPr userDrawn="1"/>
        </p:nvSpPr>
        <p:spPr>
          <a:xfrm>
            <a:off x="0" y="0"/>
            <a:ext cx="1221190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CBCAC-83F8-47F0-AD01-73F69FB6A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981200"/>
            <a:ext cx="7772400" cy="23622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6CC24A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“We are a power-user of </a:t>
            </a:r>
            <a:r>
              <a:rPr lang="en-US" dirty="0" err="1">
                <a:effectLst/>
              </a:rPr>
              <a:t>SmartRock</a:t>
            </a:r>
            <a:r>
              <a:rPr lang="en-US" dirty="0">
                <a:effectLst/>
              </a:rPr>
              <a:t> and couldn’t be more thrilled with the latest release. It’s even faster and simpler to collect and analyze the status of our pours.”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86363-1DEA-40F9-8968-8BEA4728E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3700" y="4495800"/>
            <a:ext cx="63246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92929"/>
                </a:solidFill>
              </a:defRPr>
            </a:lvl1pPr>
          </a:lstStyle>
          <a:p>
            <a:pPr lvl="0"/>
            <a:r>
              <a:rPr lang="en-US" dirty="0"/>
              <a:t>Walter H. Flood </a:t>
            </a:r>
            <a:br>
              <a:rPr lang="en-US" dirty="0"/>
            </a:br>
            <a:r>
              <a:rPr lang="en-US" dirty="0"/>
              <a:t>Principal Engineer, Flood Testing Labs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099BA3F-2D82-407E-87FA-36C8EDAB9A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D30D7BA-717C-4EAC-A68B-1584BDF3FEA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185B16E-5941-49EA-A85F-F5F70714B188}" type="datetime4">
              <a:rPr lang="en-US" smtClean="0"/>
              <a:t>September 22, 2020</a:t>
            </a:fld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B6E8A4A-60CC-4F00-9B51-436E32F5F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1" y="6379002"/>
            <a:ext cx="1555401" cy="365125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ABC58B2-5B90-42D3-A940-37C2FB3B5DA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Powerpoint</a:t>
            </a:r>
            <a:r>
              <a:rPr lang="en-US" dirty="0"/>
              <a:t>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0072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44" y="1512392"/>
            <a:ext cx="1942648" cy="3960529"/>
          </a:xfrm>
          <a:prstGeom prst="rect">
            <a:avLst/>
          </a:prstGeom>
          <a:effectLst/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72346" y="1999166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2151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487042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857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3" y="-677528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3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77" y="-392322"/>
            <a:ext cx="2179780" cy="4258277"/>
          </a:xfrm>
          <a:prstGeom prst="rect">
            <a:avLst/>
          </a:prstGeom>
        </p:spPr>
      </p:pic>
      <p:sp>
        <p:nvSpPr>
          <p:cNvPr id="3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46988" y="-22859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99985" y="1748790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326256" y="262890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5854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156610" y="243879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6986" y="243879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243879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862898" y="243879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5" y="1981200"/>
            <a:ext cx="1781850" cy="3632707"/>
          </a:xfrm>
          <a:prstGeom prst="rect">
            <a:avLst/>
          </a:prstGeom>
          <a:effectLst/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27672" y="2438794"/>
            <a:ext cx="1538402" cy="27309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476BF41-A414-440D-A107-567F50C2B0A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20A9249-CE66-41FB-A136-84A6AD556D3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885791-790B-4501-86C8-D46378D7765B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4D0DF0E-B588-42B7-825C-8F10177C6A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C59ED2B-A1CA-4969-8012-9689DD0AE7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685800"/>
            <a:ext cx="105537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400" b="1">
                <a:solidFill>
                  <a:srgbClr val="008941"/>
                </a:solidFill>
              </a:defRPr>
            </a:lvl1pPr>
            <a:lvl5pPr marL="1090612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2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9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EF45D55-2FA5-486C-B721-4A0F3D28FD95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B1E2381-35DE-42B9-9A91-79FB788A45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1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180716C-7E20-4646-9D81-E372F5F7AB0D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07A816-0CE2-4F70-9680-6B5C7AC467D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6CFE11DF-34D5-498D-8654-BB58E69EA857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D58CD7F-FB98-4D72-BF2A-7F6DAF607DB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D3F2C9D1-ADC9-4E99-A8EB-176F6A38DD8D}" type="datetime4">
              <a:rPr lang="en-US" smtClean="0"/>
              <a:t>September 22,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/>
          <a:lstStyle/>
          <a:p>
            <a:fld id="{A6E2223C-7AC6-464D-A23D-417A95779E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DE37CA-0C4E-4BCC-8F47-BF1064BE04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67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3F5B-9149-46F5-93EF-14BF9EB70458}" type="datetime4">
              <a:rPr lang="en-US" smtClean="0"/>
              <a:t>September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Powerpoint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A6E2223C-7AC6-464D-A23D-417A95779E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2F7BD-2DCA-4465-BBB8-A42D19F12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963"/>
          <a:stretch/>
        </p:blipFill>
        <p:spPr>
          <a:xfrm>
            <a:off x="0" y="0"/>
            <a:ext cx="1221190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BD9B99-769D-4450-8883-8D93435B1C4C}"/>
              </a:ext>
            </a:extLst>
          </p:cNvPr>
          <p:cNvSpPr/>
          <p:nvPr userDrawn="1"/>
        </p:nvSpPr>
        <p:spPr>
          <a:xfrm>
            <a:off x="0" y="0"/>
            <a:ext cx="12211903" cy="6858000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85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27BE4A-CD03-455D-9823-6B40F209070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00101" y="6356790"/>
            <a:ext cx="1485899" cy="3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1" r:id="rId13"/>
    <p:sldLayoutId id="2147483663" r:id="rId14"/>
    <p:sldLayoutId id="2147483664" r:id="rId15"/>
    <p:sldLayoutId id="2147483661" r:id="rId16"/>
    <p:sldLayoutId id="2147483666" r:id="rId17"/>
    <p:sldLayoutId id="2147483662" r:id="rId18"/>
    <p:sldLayoutId id="2147483673" r:id="rId19"/>
    <p:sldLayoutId id="2147483682" r:id="rId20"/>
    <p:sldLayoutId id="2147483691" r:id="rId21"/>
    <p:sldLayoutId id="2147483684" r:id="rId22"/>
    <p:sldLayoutId id="2147483700" r:id="rId23"/>
    <p:sldLayoutId id="2147483702" r:id="rId24"/>
    <p:sldLayoutId id="2147483701" r:id="rId25"/>
    <p:sldLayoutId id="2147483818" r:id="rId26"/>
    <p:sldLayoutId id="2147483688" r:id="rId27"/>
    <p:sldLayoutId id="2147483756" r:id="rId28"/>
    <p:sldLayoutId id="2147483694" r:id="rId29"/>
    <p:sldLayoutId id="2147483805" r:id="rId30"/>
    <p:sldLayoutId id="2147483755" r:id="rId31"/>
    <p:sldLayoutId id="2147483693" r:id="rId32"/>
    <p:sldLayoutId id="2147483692" r:id="rId33"/>
    <p:sldLayoutId id="2147483695" r:id="rId34"/>
    <p:sldLayoutId id="2147483690" r:id="rId35"/>
    <p:sldLayoutId id="2147483754" r:id="rId36"/>
    <p:sldLayoutId id="2147483698" r:id="rId37"/>
    <p:sldLayoutId id="2147483696" r:id="rId38"/>
    <p:sldLayoutId id="2147483689" r:id="rId39"/>
    <p:sldLayoutId id="2147483697" r:id="rId40"/>
    <p:sldLayoutId id="2147483686" r:id="rId41"/>
    <p:sldLayoutId id="2147483753" r:id="rId42"/>
    <p:sldLayoutId id="2147483665" r:id="rId43"/>
    <p:sldLayoutId id="2147483703" r:id="rId44"/>
    <p:sldLayoutId id="2147483752" r:id="rId45"/>
    <p:sldLayoutId id="2147483704" r:id="rId46"/>
    <p:sldLayoutId id="2147483699" r:id="rId47"/>
    <p:sldLayoutId id="2147483705" r:id="rId48"/>
    <p:sldLayoutId id="2147483707" r:id="rId49"/>
    <p:sldLayoutId id="2147483757" r:id="rId50"/>
    <p:sldLayoutId id="2147483706" r:id="rId51"/>
    <p:sldLayoutId id="2147483676" r:id="rId52"/>
    <p:sldLayoutId id="2147483677" r:id="rId53"/>
    <p:sldLayoutId id="2147483678" r:id="rId54"/>
    <p:sldLayoutId id="2147483675" r:id="rId55"/>
    <p:sldLayoutId id="2147483679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40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orient="horz" pos="3912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6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4CE93-896E-4CED-9C97-3335567D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31" y="51657"/>
            <a:ext cx="3664131" cy="1280890"/>
          </a:xfrm>
        </p:spPr>
        <p:txBody>
          <a:bodyPr>
            <a:noAutofit/>
          </a:bodyPr>
          <a:lstStyle/>
          <a:p>
            <a:pPr algn="ctr"/>
            <a:r>
              <a:rPr lang="en-CA" sz="3200" dirty="0">
                <a:solidFill>
                  <a:srgbClr val="17912E"/>
                </a:solidFill>
                <a:latin typeface="+mn-lt"/>
              </a:rPr>
              <a:t>Adding a Sensor</a:t>
            </a:r>
            <a:endParaRPr lang="en-CA" sz="3200" dirty="0">
              <a:solidFill>
                <a:srgbClr val="17912E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6B7DD2F-1F37-4A27-9A1F-FECC601F468E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83" y="914400"/>
            <a:ext cx="3722913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A1F92-8241-4D6C-8B41-29D53F20773D}"/>
              </a:ext>
            </a:extLst>
          </p:cNvPr>
          <p:cNvSpPr/>
          <p:nvPr/>
        </p:nvSpPr>
        <p:spPr>
          <a:xfrm>
            <a:off x="306983" y="1332547"/>
            <a:ext cx="28934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600" dirty="0"/>
              <a:t>Twist the wires of </a:t>
            </a:r>
            <a:r>
              <a:rPr lang="en-US" sz="1600" b="1" dirty="0"/>
              <a:t>one</a:t>
            </a:r>
            <a:r>
              <a:rPr lang="en-US" sz="1600" dirty="0"/>
              <a:t> sensor. This activates the sensor.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Turn your phones  Bluetooth function on.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Sensor will appear. 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Select sensor, give name.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Fill out optional settings (can be edited later).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Select “Done” at the bottom of the screen.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Write sensor name on sensor white label</a:t>
            </a:r>
          </a:p>
        </p:txBody>
      </p:sp>
      <p:pic>
        <p:nvPicPr>
          <p:cNvPr id="2050" name="ffbd1db2-5a49-4f5e-a4ea-55611582d9f2" descr="Image">
            <a:extLst>
              <a:ext uri="{FF2B5EF4-FFF2-40B4-BE49-F238E27FC236}">
                <a16:creationId xmlns:a16="http://schemas.microsoft.com/office/drawing/2014/main" id="{985E86E3-30AD-45B0-B825-E7404C1AC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3810000" y="1828800"/>
            <a:ext cx="21535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4ED0663-1733-4D63-9D73-C743AFCE16A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3" y="925082"/>
            <a:ext cx="3722913" cy="5029200"/>
          </a:xfrm>
          <a:prstGeom prst="rect">
            <a:avLst/>
          </a:prstGeom>
        </p:spPr>
      </p:pic>
      <p:pic>
        <p:nvPicPr>
          <p:cNvPr id="2052" name="c9100017-4420-4123-9402-a0b98e738c85" descr="Image">
            <a:extLst>
              <a:ext uri="{FF2B5EF4-FFF2-40B4-BE49-F238E27FC236}">
                <a16:creationId xmlns:a16="http://schemas.microsoft.com/office/drawing/2014/main" id="{2F899D29-B16A-4545-B869-E5BCF64DC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6791887" y="1828800"/>
            <a:ext cx="21500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0A21BE-F002-407C-9FA2-29555D6EB95E}"/>
              </a:ext>
            </a:extLst>
          </p:cNvPr>
          <p:cNvSpPr/>
          <p:nvPr/>
        </p:nvSpPr>
        <p:spPr>
          <a:xfrm>
            <a:off x="9282253" y="2409649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Sensor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59982-9523-424F-8ADB-B7C7DB14064A}"/>
              </a:ext>
            </a:extLst>
          </p:cNvPr>
          <p:cNvSpPr/>
          <p:nvPr/>
        </p:nvSpPr>
        <p:spPr>
          <a:xfrm>
            <a:off x="9282253" y="3229942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Name of sensor installer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650BE-A410-4760-BE7A-9762B06987EE}"/>
              </a:ext>
            </a:extLst>
          </p:cNvPr>
          <p:cNvSpPr/>
          <p:nvPr/>
        </p:nvSpPr>
        <p:spPr>
          <a:xfrm>
            <a:off x="9281541" y="3647774"/>
            <a:ext cx="2804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Time the concrete touches the sensor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CE0098-CDAB-4B71-B0D9-F14F27058D22}"/>
              </a:ext>
            </a:extLst>
          </p:cNvPr>
          <p:cNvSpPr/>
          <p:nvPr/>
        </p:nvSpPr>
        <p:spPr>
          <a:xfrm>
            <a:off x="9281541" y="4044633"/>
            <a:ext cx="2760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Calibrated mix associated with sensor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1B01FE-A60E-4CE7-B4D5-7D5338E2DB5F}"/>
              </a:ext>
            </a:extLst>
          </p:cNvPr>
          <p:cNvSpPr/>
          <p:nvPr/>
        </p:nvSpPr>
        <p:spPr>
          <a:xfrm>
            <a:off x="9282253" y="4490122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Temperature &amp; Strength threshold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1D24F0-044C-43B5-84A3-506B63C0CED0}"/>
              </a:ext>
            </a:extLst>
          </p:cNvPr>
          <p:cNvSpPr/>
          <p:nvPr/>
        </p:nvSpPr>
        <p:spPr>
          <a:xfrm>
            <a:off x="9283677" y="4995490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Photo of installed sensor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5A3EA8-520D-4348-9D2E-A42425AE37FA}"/>
              </a:ext>
            </a:extLst>
          </p:cNvPr>
          <p:cNvSpPr/>
          <p:nvPr/>
        </p:nvSpPr>
        <p:spPr>
          <a:xfrm>
            <a:off x="9300057" y="5362358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Additional Comments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F8E35D-5646-4A17-A5AA-25FBFE0E216C}"/>
              </a:ext>
            </a:extLst>
          </p:cNvPr>
          <p:cNvCxnSpPr>
            <a:cxnSpLocks/>
          </p:cNvCxnSpPr>
          <p:nvPr/>
        </p:nvCxnSpPr>
        <p:spPr>
          <a:xfrm flipH="1">
            <a:off x="8941963" y="25908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FF797B-FFD1-4FC5-8D21-48E4ED6D5E31}"/>
              </a:ext>
            </a:extLst>
          </p:cNvPr>
          <p:cNvCxnSpPr>
            <a:cxnSpLocks/>
          </p:cNvCxnSpPr>
          <p:nvPr/>
        </p:nvCxnSpPr>
        <p:spPr>
          <a:xfrm flipH="1">
            <a:off x="8941963" y="34290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021DDD-B2B6-4D82-BFA3-B9AB6131D94F}"/>
              </a:ext>
            </a:extLst>
          </p:cNvPr>
          <p:cNvCxnSpPr>
            <a:cxnSpLocks/>
          </p:cNvCxnSpPr>
          <p:nvPr/>
        </p:nvCxnSpPr>
        <p:spPr>
          <a:xfrm flipH="1">
            <a:off x="8941963" y="38100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6B5663-4303-4660-BBEA-56C8647B180A}"/>
              </a:ext>
            </a:extLst>
          </p:cNvPr>
          <p:cNvCxnSpPr>
            <a:cxnSpLocks/>
          </p:cNvCxnSpPr>
          <p:nvPr/>
        </p:nvCxnSpPr>
        <p:spPr>
          <a:xfrm flipH="1">
            <a:off x="8941963" y="41910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028EF2-87DD-43D1-97E6-E36C12804071}"/>
              </a:ext>
            </a:extLst>
          </p:cNvPr>
          <p:cNvCxnSpPr>
            <a:cxnSpLocks/>
          </p:cNvCxnSpPr>
          <p:nvPr/>
        </p:nvCxnSpPr>
        <p:spPr>
          <a:xfrm flipH="1">
            <a:off x="8941963" y="46482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C3213C-B2E3-4D8A-9E82-2955426C936F}"/>
              </a:ext>
            </a:extLst>
          </p:cNvPr>
          <p:cNvCxnSpPr>
            <a:cxnSpLocks/>
          </p:cNvCxnSpPr>
          <p:nvPr/>
        </p:nvCxnSpPr>
        <p:spPr>
          <a:xfrm flipH="1">
            <a:off x="8941963" y="51816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931A62-6D6E-4E63-A399-5301EF45F80F}"/>
              </a:ext>
            </a:extLst>
          </p:cNvPr>
          <p:cNvCxnSpPr>
            <a:cxnSpLocks/>
          </p:cNvCxnSpPr>
          <p:nvPr/>
        </p:nvCxnSpPr>
        <p:spPr>
          <a:xfrm flipH="1">
            <a:off x="8941963" y="5486400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A9E80F-59D0-4A06-B663-BA8755838246}"/>
              </a:ext>
            </a:extLst>
          </p:cNvPr>
          <p:cNvCxnSpPr>
            <a:cxnSpLocks/>
          </p:cNvCxnSpPr>
          <p:nvPr/>
        </p:nvCxnSpPr>
        <p:spPr>
          <a:xfrm flipH="1" flipV="1">
            <a:off x="4659556" y="3007040"/>
            <a:ext cx="574688" cy="462050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EF4073E-4A64-49F9-89AA-C781EE1E40E4}"/>
              </a:ext>
            </a:extLst>
          </p:cNvPr>
          <p:cNvSpPr/>
          <p:nvPr/>
        </p:nvSpPr>
        <p:spPr>
          <a:xfrm>
            <a:off x="3839457" y="2544990"/>
            <a:ext cx="1202508" cy="462050"/>
          </a:xfrm>
          <a:prstGeom prst="rect">
            <a:avLst/>
          </a:prstGeom>
          <a:noFill/>
          <a:ln w="28575">
            <a:solidFill>
              <a:srgbClr val="179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EB5479-E5D8-4770-86F5-F4FCA7632B6F}"/>
              </a:ext>
            </a:extLst>
          </p:cNvPr>
          <p:cNvSpPr/>
          <p:nvPr/>
        </p:nvSpPr>
        <p:spPr>
          <a:xfrm>
            <a:off x="4946900" y="3480900"/>
            <a:ext cx="777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Select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18A033-689F-41BB-9329-22ACFEEDFEB3}"/>
              </a:ext>
            </a:extLst>
          </p:cNvPr>
          <p:cNvSpPr/>
          <p:nvPr/>
        </p:nvSpPr>
        <p:spPr>
          <a:xfrm>
            <a:off x="4132068" y="870540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C4E10F-3084-467D-B3FF-2A8FB28B7843}"/>
              </a:ext>
            </a:extLst>
          </p:cNvPr>
          <p:cNvSpPr/>
          <p:nvPr/>
        </p:nvSpPr>
        <p:spPr>
          <a:xfrm>
            <a:off x="7172987" y="871402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0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28600"/>
            <a:ext cx="507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17912E"/>
                </a:solidFill>
              </a:rPr>
              <a:t>Connecting to the Sensor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CDD-4333-467D-8F94-AE768DBA0B57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29DFE44-E552-4089-8A80-249302FBE269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3925"/>
            <a:ext cx="3722913" cy="50292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D6817-ACB1-4B7C-9059-5EF7843A8BD5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3" y="952500"/>
            <a:ext cx="3722913" cy="50292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C07F695-A4FD-4369-A52F-F3C18B3405EA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6" y="952500"/>
            <a:ext cx="3722913" cy="5029200"/>
          </a:xfrm>
          <a:prstGeom prst="rect">
            <a:avLst/>
          </a:prstGeom>
        </p:spPr>
      </p:pic>
      <p:pic>
        <p:nvPicPr>
          <p:cNvPr id="12" name="b58375a4-8ce3-45b9-a757-6111f711f00c" descr="Image">
            <a:extLst>
              <a:ext uri="{FF2B5EF4-FFF2-40B4-BE49-F238E27FC236}">
                <a16:creationId xmlns:a16="http://schemas.microsoft.com/office/drawing/2014/main" id="{DC73CABA-2390-478F-994A-C0C38A967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2"/>
          <a:stretch/>
        </p:blipFill>
        <p:spPr bwMode="auto">
          <a:xfrm>
            <a:off x="1385930" y="1778754"/>
            <a:ext cx="2195469" cy="4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6a737a23-8f43-4769-81a5-ec53b915172b" descr="Image">
            <a:extLst>
              <a:ext uri="{FF2B5EF4-FFF2-40B4-BE49-F238E27FC236}">
                <a16:creationId xmlns:a16="http://schemas.microsoft.com/office/drawing/2014/main" id="{235BBC24-5BDE-4313-A73C-EFB0FA862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 bwMode="auto">
          <a:xfrm>
            <a:off x="5017504" y="1778754"/>
            <a:ext cx="2226938" cy="42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E56898-346B-4DD7-8C24-45341F39DC3C}"/>
              </a:ext>
            </a:extLst>
          </p:cNvPr>
          <p:cNvCxnSpPr>
            <a:cxnSpLocks/>
          </p:cNvCxnSpPr>
          <p:nvPr/>
        </p:nvCxnSpPr>
        <p:spPr>
          <a:xfrm flipH="1" flipV="1">
            <a:off x="2288279" y="2748050"/>
            <a:ext cx="574688" cy="462050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8084A1-0B9A-4864-931C-53C9C22E3980}"/>
              </a:ext>
            </a:extLst>
          </p:cNvPr>
          <p:cNvSpPr/>
          <p:nvPr/>
        </p:nvSpPr>
        <p:spPr>
          <a:xfrm>
            <a:off x="1468180" y="2286000"/>
            <a:ext cx="1884620" cy="462050"/>
          </a:xfrm>
          <a:prstGeom prst="rect">
            <a:avLst/>
          </a:prstGeom>
          <a:noFill/>
          <a:ln w="28575">
            <a:solidFill>
              <a:srgbClr val="179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21E08-406F-4E2E-ADDE-CBB17B843018}"/>
              </a:ext>
            </a:extLst>
          </p:cNvPr>
          <p:cNvSpPr/>
          <p:nvPr/>
        </p:nvSpPr>
        <p:spPr>
          <a:xfrm>
            <a:off x="2575623" y="3221910"/>
            <a:ext cx="1218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Select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2465A-E95A-4D6D-9073-EFA938EAC113}"/>
              </a:ext>
            </a:extLst>
          </p:cNvPr>
          <p:cNvSpPr/>
          <p:nvPr/>
        </p:nvSpPr>
        <p:spPr>
          <a:xfrm>
            <a:off x="1789062" y="813375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558E07-DA83-47DD-8A99-F88A17F74138}"/>
              </a:ext>
            </a:extLst>
          </p:cNvPr>
          <p:cNvSpPr/>
          <p:nvPr/>
        </p:nvSpPr>
        <p:spPr>
          <a:xfrm>
            <a:off x="5310592" y="876300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5F36A7-9916-4264-8C61-83940C0D267D}"/>
              </a:ext>
            </a:extLst>
          </p:cNvPr>
          <p:cNvSpPr/>
          <p:nvPr/>
        </p:nvSpPr>
        <p:spPr>
          <a:xfrm>
            <a:off x="8935535" y="876300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3</a:t>
            </a:r>
          </a:p>
        </p:txBody>
      </p:sp>
      <p:pic>
        <p:nvPicPr>
          <p:cNvPr id="4098" name="ac78a73b-b636-40f7-984d-3004fdf227cb" descr="Image">
            <a:extLst>
              <a:ext uri="{FF2B5EF4-FFF2-40B4-BE49-F238E27FC236}">
                <a16:creationId xmlns:a16="http://schemas.microsoft.com/office/drawing/2014/main" id="{979CA54E-1259-4B2B-A9F7-0D885A39C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18" t="-9711" r="-1275" b="7069"/>
          <a:stretch/>
        </p:blipFill>
        <p:spPr bwMode="auto">
          <a:xfrm>
            <a:off x="8026240" y="1359336"/>
            <a:ext cx="2870360" cy="46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0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10E01-7CA5-438D-A183-F4F8E18B4BF6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14400"/>
            <a:ext cx="3722913" cy="502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CDD-4333-467D-8F94-AE768DBA0B57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914400" y="329625"/>
            <a:ext cx="579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17912E"/>
                </a:solidFill>
              </a:rPr>
              <a:t>Sensor report / Share project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E92FD7F-0054-4498-84AD-1B3FB9ECD96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3722913" cy="5029200"/>
          </a:xfrm>
          <a:prstGeom prst="rect">
            <a:avLst/>
          </a:prstGeom>
        </p:spPr>
      </p:pic>
      <p:pic>
        <p:nvPicPr>
          <p:cNvPr id="4" name="b5127ef8-804f-4e47-8721-429067e0ce9e" descr="Image">
            <a:extLst>
              <a:ext uri="{FF2B5EF4-FFF2-40B4-BE49-F238E27FC236}">
                <a16:creationId xmlns:a16="http://schemas.microsoft.com/office/drawing/2014/main" id="{E3033B03-5445-47A5-81FC-8416EEB9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"/>
          <a:stretch/>
        </p:blipFill>
        <p:spPr bwMode="auto">
          <a:xfrm>
            <a:off x="2289035" y="1740654"/>
            <a:ext cx="2243504" cy="43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081E98-1013-43C9-BFBD-CEC8E8F5CDDA}"/>
              </a:ext>
            </a:extLst>
          </p:cNvPr>
          <p:cNvCxnSpPr>
            <a:cxnSpLocks/>
          </p:cNvCxnSpPr>
          <p:nvPr/>
        </p:nvCxnSpPr>
        <p:spPr>
          <a:xfrm flipH="1" flipV="1">
            <a:off x="4530712" y="2198025"/>
            <a:ext cx="786044" cy="697575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DA84A94-57F9-4ACD-A815-E45F34D7A63F}"/>
              </a:ext>
            </a:extLst>
          </p:cNvPr>
          <p:cNvSpPr/>
          <p:nvPr/>
        </p:nvSpPr>
        <p:spPr>
          <a:xfrm>
            <a:off x="4211380" y="1905000"/>
            <a:ext cx="28442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5511B-4B6F-4D61-A22E-36A010625BC4}"/>
              </a:ext>
            </a:extLst>
          </p:cNvPr>
          <p:cNvSpPr/>
          <p:nvPr/>
        </p:nvSpPr>
        <p:spPr>
          <a:xfrm>
            <a:off x="5297574" y="2876550"/>
            <a:ext cx="1626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Select</a:t>
            </a:r>
          </a:p>
        </p:txBody>
      </p:sp>
      <p:pic>
        <p:nvPicPr>
          <p:cNvPr id="6146" name="91901a43-02e3-4bae-97ce-863f94e455ad" descr="Image">
            <a:extLst>
              <a:ext uri="{FF2B5EF4-FFF2-40B4-BE49-F238E27FC236}">
                <a16:creationId xmlns:a16="http://schemas.microsoft.com/office/drawing/2014/main" id="{57059A24-2BB5-4B7B-9B80-6A99674E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"/>
          <a:stretch/>
        </p:blipFill>
        <p:spPr bwMode="auto">
          <a:xfrm>
            <a:off x="7029211" y="1740654"/>
            <a:ext cx="2190989" cy="42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9DB834-F56F-4A1B-AD0E-86AA07D5667E}"/>
              </a:ext>
            </a:extLst>
          </p:cNvPr>
          <p:cNvSpPr/>
          <p:nvPr/>
        </p:nvSpPr>
        <p:spPr>
          <a:xfrm>
            <a:off x="9678112" y="4671709"/>
            <a:ext cx="263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Send PDF and CSV Sensor Report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A3B9E-8F0E-4FF1-BD42-6FD1459F58BB}"/>
              </a:ext>
            </a:extLst>
          </p:cNvPr>
          <p:cNvSpPr/>
          <p:nvPr/>
        </p:nvSpPr>
        <p:spPr>
          <a:xfrm>
            <a:off x="9677400" y="5089541"/>
            <a:ext cx="2804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Edit sensor’s optional settings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B7FE49-1DFF-43C4-BF05-8369AD530B1F}"/>
              </a:ext>
            </a:extLst>
          </p:cNvPr>
          <p:cNvSpPr/>
          <p:nvPr/>
        </p:nvSpPr>
        <p:spPr>
          <a:xfrm>
            <a:off x="9677400" y="5486400"/>
            <a:ext cx="2760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Share project with colleagues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6B72A3-299D-4939-A03E-40A6723CC2A7}"/>
              </a:ext>
            </a:extLst>
          </p:cNvPr>
          <p:cNvCxnSpPr>
            <a:cxnSpLocks/>
          </p:cNvCxnSpPr>
          <p:nvPr/>
        </p:nvCxnSpPr>
        <p:spPr>
          <a:xfrm flipH="1">
            <a:off x="9337822" y="4870767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80DC68-348E-47E3-BC2C-6C4BC6FA7E17}"/>
              </a:ext>
            </a:extLst>
          </p:cNvPr>
          <p:cNvCxnSpPr>
            <a:cxnSpLocks/>
          </p:cNvCxnSpPr>
          <p:nvPr/>
        </p:nvCxnSpPr>
        <p:spPr>
          <a:xfrm flipH="1">
            <a:off x="9337822" y="5251767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148576-768E-4BFB-AC44-43CE4AB7EB7F}"/>
              </a:ext>
            </a:extLst>
          </p:cNvPr>
          <p:cNvCxnSpPr>
            <a:cxnSpLocks/>
          </p:cNvCxnSpPr>
          <p:nvPr/>
        </p:nvCxnSpPr>
        <p:spPr>
          <a:xfrm flipH="1">
            <a:off x="9337822" y="5632767"/>
            <a:ext cx="359916" cy="0"/>
          </a:xfrm>
          <a:prstGeom prst="straightConnector1">
            <a:avLst/>
          </a:prstGeom>
          <a:ln w="1905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7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11B87-BFE8-4EF8-BD78-F55DF1512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393458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A9C6DF-77FD-4235-A33B-8D4AAB80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51002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solidFill>
                  <a:srgbClr val="17912E"/>
                </a:solidFill>
                <a:latin typeface="+mn-lt"/>
              </a:rPr>
              <a:t>Tagging &amp; Installation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DF5B429-7A3E-4DD9-82EB-AEC6726F8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>
          <a:xfrm>
            <a:off x="6519048" y="1801488"/>
            <a:ext cx="3638145" cy="3085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819BE6-6A4C-4ACE-B70D-9F3A3662AEB7}"/>
              </a:ext>
            </a:extLst>
          </p:cNvPr>
          <p:cNvSpPr/>
          <p:nvPr/>
        </p:nvSpPr>
        <p:spPr>
          <a:xfrm>
            <a:off x="6198341" y="5098275"/>
            <a:ext cx="4279561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IMPORTANT: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sensor must be placed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more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inches (5cm)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 the surface.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3A7ACE7-2AB0-4108-84C6-A00ABBF42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36031"/>
              </p:ext>
            </p:extLst>
          </p:nvPr>
        </p:nvGraphicFramePr>
        <p:xfrm>
          <a:off x="1371600" y="1676400"/>
          <a:ext cx="5805377" cy="447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BF365D-91BF-416F-A583-3847F2DCE313}"/>
              </a:ext>
            </a:extLst>
          </p:cNvPr>
          <p:cNvSpPr txBox="1"/>
          <p:nvPr/>
        </p:nvSpPr>
        <p:spPr>
          <a:xfrm>
            <a:off x="1570863" y="1871168"/>
            <a:ext cx="6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68E47"/>
                </a:solidFill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42E76-EA78-4556-9D1D-85CCEEEB1605}"/>
              </a:ext>
            </a:extLst>
          </p:cNvPr>
          <p:cNvSpPr txBox="1"/>
          <p:nvPr/>
        </p:nvSpPr>
        <p:spPr>
          <a:xfrm>
            <a:off x="1570863" y="2919307"/>
            <a:ext cx="6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68E47"/>
                </a:solidFill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B7095-474E-4786-A239-51C427943D16}"/>
              </a:ext>
            </a:extLst>
          </p:cNvPr>
          <p:cNvSpPr txBox="1"/>
          <p:nvPr/>
        </p:nvSpPr>
        <p:spPr>
          <a:xfrm>
            <a:off x="1574183" y="3998196"/>
            <a:ext cx="6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68E47"/>
                </a:solidFill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35AA4-9683-4F0C-B425-EA7C07983EB0}"/>
              </a:ext>
            </a:extLst>
          </p:cNvPr>
          <p:cNvSpPr txBox="1"/>
          <p:nvPr/>
        </p:nvSpPr>
        <p:spPr>
          <a:xfrm>
            <a:off x="1555521" y="5046335"/>
            <a:ext cx="6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68E47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50176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D83B-A7E6-4E40-B851-ED9DCA3A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06" y="302158"/>
            <a:ext cx="2552684" cy="855325"/>
          </a:xfrm>
        </p:spPr>
        <p:txBody>
          <a:bodyPr>
            <a:noAutofit/>
          </a:bodyPr>
          <a:lstStyle/>
          <a:p>
            <a:r>
              <a:rPr lang="en-CA" sz="3200" b="1" dirty="0">
                <a:latin typeface="+mn-lt"/>
              </a:rPr>
              <a:t>Correct 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Installation</a:t>
            </a:r>
          </a:p>
        </p:txBody>
      </p:sp>
      <p:pic>
        <p:nvPicPr>
          <p:cNvPr id="6" name="Content Placeholder 5" descr="A picture containing red, outdoor, fence, building&#10;&#10;Description automatically generated">
            <a:extLst>
              <a:ext uri="{FF2B5EF4-FFF2-40B4-BE49-F238E27FC236}">
                <a16:creationId xmlns:a16="http://schemas.microsoft.com/office/drawing/2014/main" id="{86F54085-FED3-46C1-9EDE-D209829B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01" y="422191"/>
            <a:ext cx="2843413" cy="284341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36FB7-6AFB-4654-B644-D1169C1D8FD3}"/>
              </a:ext>
            </a:extLst>
          </p:cNvPr>
          <p:cNvSpPr txBox="1"/>
          <p:nvPr/>
        </p:nvSpPr>
        <p:spPr>
          <a:xfrm>
            <a:off x="826606" y="1426611"/>
            <a:ext cx="2750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 secured with tape on the intersection of the rebar (</a:t>
            </a:r>
            <a:r>
              <a:rPr lang="en-CA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less than 2 inches or 5cm from the concrete surface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 cable secured with tape underneath the rebar. 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Download data from sensor before concrete pour.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blue clips to twist wires together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098B3-0D40-421B-BE28-602C17CC30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8392"/>
            <a:ext cx="2843412" cy="2843413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72D38AF-1285-4781-A4C6-802B9E1FFB1A}"/>
              </a:ext>
            </a:extLst>
          </p:cNvPr>
          <p:cNvSpPr/>
          <p:nvPr/>
        </p:nvSpPr>
        <p:spPr>
          <a:xfrm>
            <a:off x="8763000" y="3733800"/>
            <a:ext cx="985345" cy="1008662"/>
          </a:xfrm>
          <a:prstGeom prst="flowChartConnector">
            <a:avLst/>
          </a:prstGeom>
          <a:noFill/>
          <a:ln w="28575">
            <a:solidFill>
              <a:srgbClr val="F5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8946416-B198-4108-8684-3A60721DDEA9}"/>
              </a:ext>
            </a:extLst>
          </p:cNvPr>
          <p:cNvSpPr/>
          <p:nvPr/>
        </p:nvSpPr>
        <p:spPr>
          <a:xfrm>
            <a:off x="5788615" y="1913178"/>
            <a:ext cx="985345" cy="1008662"/>
          </a:xfrm>
          <a:prstGeom prst="flowChartConnector">
            <a:avLst/>
          </a:prstGeom>
          <a:noFill/>
          <a:ln w="28575">
            <a:solidFill>
              <a:srgbClr val="F5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404C0F-CA89-46A2-AF47-4C3667C670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81" y="432140"/>
            <a:ext cx="2925431" cy="22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8B973E6-F15D-4F08-BFF2-3AEEF11B7F7A}"/>
              </a:ext>
            </a:extLst>
          </p:cNvPr>
          <p:cNvSpPr/>
          <p:nvPr/>
        </p:nvSpPr>
        <p:spPr>
          <a:xfrm>
            <a:off x="8853833" y="1064583"/>
            <a:ext cx="985345" cy="1008662"/>
          </a:xfrm>
          <a:prstGeom prst="flowChartConnector">
            <a:avLst/>
          </a:prstGeom>
          <a:noFill/>
          <a:ln w="28575">
            <a:solidFill>
              <a:srgbClr val="F5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D39B7-1FDF-4DC9-8920-433F38647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421" y="3965767"/>
            <a:ext cx="1827561" cy="2090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57FA7-9C1F-45D3-BE4E-255871F5B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369" y="3965767"/>
            <a:ext cx="1534941" cy="20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6B2CA-23A3-453F-A693-4D33BECD8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1" y="788187"/>
            <a:ext cx="3181176" cy="2593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0D83B-A7E6-4E40-B851-ED9DCA3A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86" y="591731"/>
            <a:ext cx="2402435" cy="855325"/>
          </a:xfrm>
        </p:spPr>
        <p:txBody>
          <a:bodyPr>
            <a:noAutofit/>
          </a:bodyPr>
          <a:lstStyle/>
          <a:p>
            <a:r>
              <a:rPr lang="en-CA" sz="3200" b="1" dirty="0">
                <a:latin typeface="+mn-lt"/>
              </a:rPr>
              <a:t>Poor 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Installation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36FB7-6AFB-4654-B644-D1169C1D8FD3}"/>
              </a:ext>
            </a:extLst>
          </p:cNvPr>
          <p:cNvSpPr txBox="1"/>
          <p:nvPr/>
        </p:nvSpPr>
        <p:spPr>
          <a:xfrm>
            <a:off x="1689586" y="1693851"/>
            <a:ext cx="2750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 secured without tape on singular rebar.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Loose connection between activation wires. 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 cable secured without tape &amp; wrapped around rebar.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 underneath rebar.</a:t>
            </a:r>
          </a:p>
          <a:p>
            <a:pPr marL="342900" indent="-342900"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3CE5C-4CEA-415F-AB90-C3DEFA5439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1" y="3588100"/>
            <a:ext cx="3181176" cy="259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BE9365E-13F2-491C-BCD0-76D348509A85}"/>
              </a:ext>
            </a:extLst>
          </p:cNvPr>
          <p:cNvSpPr/>
          <p:nvPr/>
        </p:nvSpPr>
        <p:spPr>
          <a:xfrm>
            <a:off x="6395965" y="4045986"/>
            <a:ext cx="985345" cy="1008662"/>
          </a:xfrm>
          <a:prstGeom prst="flowChartConnector">
            <a:avLst/>
          </a:prstGeom>
          <a:noFill/>
          <a:ln w="28575">
            <a:solidFill>
              <a:srgbClr val="F5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51F4ACB-361D-4E79-B82D-CBBDC4BD0B43}"/>
              </a:ext>
            </a:extLst>
          </p:cNvPr>
          <p:cNvSpPr/>
          <p:nvPr/>
        </p:nvSpPr>
        <p:spPr>
          <a:xfrm>
            <a:off x="6395965" y="1665276"/>
            <a:ext cx="985345" cy="1008662"/>
          </a:xfrm>
          <a:prstGeom prst="flowChartConnector">
            <a:avLst/>
          </a:prstGeom>
          <a:noFill/>
          <a:ln w="28575">
            <a:solidFill>
              <a:srgbClr val="F5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9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10242" y="1521823"/>
            <a:ext cx="7296472" cy="351670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black box must be facing up to provide the best Bluetooth signal possible and within 2 inches or 5 cm on the concrete surface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Twist wires underneath engaging the entire wire tightly. Use the blue clips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temperature cable must be placed in such a way to prevent workers damaging them, simply run the cable under the rebar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sensors must be well secured on intersection of the rebar, use tape or plastic zip ties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Recommended installation : 1 sensor / 150 y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(Minimum 2 per pour)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Recommended installation : 1 sensor / 100 m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(Minimum 2 per pour)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86074" y="441517"/>
            <a:ext cx="794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7912E"/>
                </a:solidFill>
              </a:rPr>
              <a:t>Installation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449" y="52287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Place at </a:t>
            </a:r>
            <a:r>
              <a:rPr lang="en-CA" altLang="en-US" sz="2000" b="1" dirty="0">
                <a:solidFill>
                  <a:srgbClr val="006837"/>
                </a:solidFill>
                <a:latin typeface="Trebuchet MS" panose="020B0603020202020204" pitchFamily="34" charset="0"/>
              </a:rPr>
              <a:t>critical</a:t>
            </a:r>
            <a:r>
              <a:rPr lang="en-CA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locations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Lowest heat = lowest strength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Install a minimum of </a:t>
            </a:r>
            <a:r>
              <a:rPr lang="en-CA" altLang="en-US" sz="2000" b="1" dirty="0">
                <a:solidFill>
                  <a:srgbClr val="0F5D1E"/>
                </a:solidFill>
                <a:latin typeface="Trebuchet MS" panose="020B0603020202020204" pitchFamily="34" charset="0"/>
              </a:rPr>
              <a:t>two</a:t>
            </a:r>
            <a:r>
              <a:rPr lang="en-CA" altLang="en-US" sz="2000" dirty="0">
                <a:solidFill>
                  <a:srgbClr val="0F5D1E"/>
                </a:solidFill>
                <a:latin typeface="Trebuchet MS" panose="020B0603020202020204" pitchFamily="34" charset="0"/>
              </a:rPr>
              <a:t> </a:t>
            </a:r>
            <a:r>
              <a:rPr lang="en-CA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305618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0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11B87-BFE8-4EF8-BD78-F55DF1512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3600" b="1" dirty="0" err="1">
                <a:solidFill>
                  <a:srgbClr val="17912E"/>
                </a:solidFill>
              </a:rPr>
              <a:t>SmartRock</a:t>
            </a:r>
            <a:r>
              <a:rPr lang="en-CA" sz="3600" b="1" dirty="0">
                <a:solidFill>
                  <a:srgbClr val="17912E"/>
                </a:solidFill>
              </a:rPr>
              <a:t>™ Plus Sensor</a:t>
            </a:r>
          </a:p>
        </p:txBody>
      </p:sp>
    </p:spTree>
    <p:extLst>
      <p:ext uri="{BB962C8B-B14F-4D97-AF65-F5344CB8AC3E}">
        <p14:creationId xmlns:p14="http://schemas.microsoft.com/office/powerpoint/2010/main" val="28745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lack&#10;&#10;Description automatically generated">
            <a:extLst>
              <a:ext uri="{FF2B5EF4-FFF2-40B4-BE49-F238E27FC236}">
                <a16:creationId xmlns:a16="http://schemas.microsoft.com/office/drawing/2014/main" id="{4D52AD8B-573E-40B8-A085-2ED0BD92F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3" y="1998690"/>
            <a:ext cx="6752505" cy="360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9463" y="1733687"/>
            <a:ext cx="384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Metal Wires: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Activate the sensor and secure the sensor on the rebar.  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833037" y="2479197"/>
            <a:ext cx="1609563" cy="127194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13988" y="2479197"/>
            <a:ext cx="19048" cy="34736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1979" y="5242247"/>
            <a:ext cx="297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 Cable: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NTC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3471955" y="4211782"/>
            <a:ext cx="543276" cy="103046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31909" y="5171526"/>
            <a:ext cx="406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Black Box: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Battery, Bluetooth antenna, and memory.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7915792" y="4676760"/>
            <a:ext cx="186290" cy="46133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0633CE-FE66-4F7F-93D1-5A347A8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34" y="438414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err="1">
                <a:solidFill>
                  <a:srgbClr val="17912E"/>
                </a:solidFill>
                <a:latin typeface="+mn-lt"/>
              </a:rPr>
              <a:t>SmartRock</a:t>
            </a:r>
            <a:r>
              <a:rPr lang="en-CA" b="1" dirty="0">
                <a:solidFill>
                  <a:srgbClr val="17912E"/>
                </a:solidFill>
                <a:latin typeface="+mn-lt"/>
              </a:rPr>
              <a:t>™ Plus Sensor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C7D5B-E64B-4F4E-97AB-AF865C053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01251" y="63880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06683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0680D8-0718-4A0E-A3F4-636DA515B58C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04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851-FE5C-4178-AEBC-90F90864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1042"/>
            <a:ext cx="4644656" cy="930673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solidFill>
                  <a:srgbClr val="17912E"/>
                </a:solidFill>
              </a:rPr>
              <a:t>Sensor Features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32745" y="1646220"/>
            <a:ext cx="5810101" cy="446567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Logs temperature data every </a:t>
            </a:r>
            <a:r>
              <a:rPr lang="en-US" sz="2400" b="1" dirty="0"/>
              <a:t>15 minutes</a:t>
            </a:r>
            <a:r>
              <a:rPr lang="en-US" sz="2400" dirty="0"/>
              <a:t>. 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Records data for </a:t>
            </a:r>
            <a:r>
              <a:rPr lang="en-US" sz="2400" b="1" dirty="0"/>
              <a:t>60 days</a:t>
            </a:r>
            <a:r>
              <a:rPr lang="en-US" sz="2400" dirty="0"/>
              <a:t> (5700 data points)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Battery life up to </a:t>
            </a:r>
            <a:r>
              <a:rPr lang="en-US" sz="2400" b="1" dirty="0"/>
              <a:t>4 months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16 in or 10 ft temperature cable available</a:t>
            </a:r>
          </a:p>
          <a:p>
            <a:pPr>
              <a:buClr>
                <a:srgbClr val="0668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Bluetooth range </a:t>
            </a:r>
          </a:p>
          <a:p>
            <a:pPr lvl="1">
              <a:buClr>
                <a:srgbClr val="066839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Embedded - up to 25 ft</a:t>
            </a:r>
          </a:p>
          <a:p>
            <a:pPr lvl="1">
              <a:buClr>
                <a:srgbClr val="066839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Outside – up to 80 ft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u="sng" dirty="0"/>
              <a:t>Note:</a:t>
            </a:r>
            <a:r>
              <a:rPr lang="en-US" sz="2400" dirty="0"/>
              <a:t> If the wires are disconnected, the sensor stops logging data, the battery life is preserved, and the data is saved in the sensor.</a:t>
            </a:r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61" y="766379"/>
            <a:ext cx="4208878" cy="53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11B87-BFE8-4EF8-BD78-F55DF1512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50264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CDD-4333-467D-8F94-AE768DBA0B57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676400" y="724136"/>
            <a:ext cx="3811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17912E"/>
                </a:solidFill>
              </a:rPr>
              <a:t>Download the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2622040" cy="2622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2965" y="1752600"/>
            <a:ext cx="8573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SmartRock</a:t>
            </a:r>
            <a:r>
              <a:rPr lang="en-US" sz="2400" baseline="30000" dirty="0"/>
              <a:t>™</a:t>
            </a:r>
            <a:r>
              <a:rPr lang="en-US" sz="2400" dirty="0"/>
              <a:t> Plus app can be downloaded for </a:t>
            </a:r>
            <a:r>
              <a:rPr lang="en-US" sz="2400" b="1" u="sng" dirty="0"/>
              <a:t>free</a:t>
            </a:r>
            <a:r>
              <a:rPr lang="en-US" dirty="0"/>
              <a:t> </a:t>
            </a:r>
            <a:r>
              <a:rPr lang="en-US" sz="2400" dirty="0"/>
              <a:t>on the Apple App Store or the Google Play Store. </a:t>
            </a:r>
          </a:p>
        </p:txBody>
      </p:sp>
    </p:spTree>
    <p:extLst>
      <p:ext uri="{BB962C8B-B14F-4D97-AF65-F5344CB8AC3E}">
        <p14:creationId xmlns:p14="http://schemas.microsoft.com/office/powerpoint/2010/main" val="13916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CDD-4333-467D-8F94-AE768DBA0B57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878390" y="692696"/>
            <a:ext cx="6029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17912E"/>
                </a:solidFill>
              </a:rPr>
              <a:t>Select your Concrete Producer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545" y="1991853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the tutorial the user will need to select the </a:t>
            </a:r>
            <a:r>
              <a:rPr lang="en-US" sz="2400" dirty="0" err="1"/>
              <a:t>readymix</a:t>
            </a:r>
            <a:r>
              <a:rPr lang="en-US" sz="2400" dirty="0"/>
              <a:t> concrete producer and the plants.  </a:t>
            </a:r>
          </a:p>
          <a:p>
            <a:endParaRPr lang="en-US" sz="2400" dirty="0"/>
          </a:p>
          <a:p>
            <a:r>
              <a:rPr lang="en-US" sz="2400" dirty="0"/>
              <a:t>The app will automatically customize and brand the app for the </a:t>
            </a:r>
            <a:r>
              <a:rPr lang="en-US" sz="2400" dirty="0" err="1"/>
              <a:t>readymix</a:t>
            </a:r>
            <a:r>
              <a:rPr lang="en-US" sz="2400" dirty="0"/>
              <a:t> producer.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40735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CDD-4333-467D-8F94-AE768DBA0B57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838200" y="533400"/>
            <a:ext cx="647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err="1">
                <a:solidFill>
                  <a:srgbClr val="17912E"/>
                </a:solidFill>
              </a:rPr>
              <a:t>SmartRock</a:t>
            </a:r>
            <a:r>
              <a:rPr lang="en-CA" sz="3200" b="1" dirty="0">
                <a:solidFill>
                  <a:srgbClr val="17912E"/>
                </a:solidFill>
              </a:rPr>
              <a:t>™ Plus App Overview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28FEE-6B54-462C-8232-C2D4A97CA124}"/>
              </a:ext>
            </a:extLst>
          </p:cNvPr>
          <p:cNvSpPr/>
          <p:nvPr/>
        </p:nvSpPr>
        <p:spPr>
          <a:xfrm>
            <a:off x="838200" y="1219200"/>
            <a:ext cx="937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application has been designed in 3 main portions: </a:t>
            </a:r>
            <a:r>
              <a:rPr lang="en-US" sz="2000" b="1" dirty="0"/>
              <a:t>Project, Sections, </a:t>
            </a:r>
            <a:r>
              <a:rPr lang="en-US" sz="2000" dirty="0"/>
              <a:t>and </a:t>
            </a:r>
            <a:r>
              <a:rPr lang="en-US" sz="2000" b="1" dirty="0"/>
              <a:t>Sensors</a:t>
            </a:r>
          </a:p>
          <a:p>
            <a:endParaRPr lang="en-US" sz="2000" dirty="0"/>
          </a:p>
          <a:p>
            <a:r>
              <a:rPr lang="en-US" sz="2000" b="1" dirty="0"/>
              <a:t>Project</a:t>
            </a:r>
            <a:r>
              <a:rPr lang="en-US" sz="2000" dirty="0"/>
              <a:t>: This is the title of your project where all the sensors will be used. A project can be created by selecting “+ New Project” at the bottom of the Active Projects page. </a:t>
            </a:r>
          </a:p>
          <a:p>
            <a:r>
              <a:rPr lang="en-US" sz="2000" dirty="0"/>
              <a:t>Example: Highrise Building </a:t>
            </a:r>
          </a:p>
          <a:p>
            <a:endParaRPr lang="en-US" sz="2000" dirty="0"/>
          </a:p>
          <a:p>
            <a:r>
              <a:rPr lang="en-US" sz="2000" b="1" dirty="0"/>
              <a:t>Section</a:t>
            </a:r>
            <a:r>
              <a:rPr lang="en-US" sz="2000" dirty="0"/>
              <a:t>: A section is a section or pour within your project. There can be multiple sections in a project. A section can be created by selecting “+ New Section/Pour”. This page can be found by selecting the project name.</a:t>
            </a:r>
          </a:p>
          <a:p>
            <a:r>
              <a:rPr lang="en-US" sz="2000" dirty="0"/>
              <a:t>Example: Floor 1 </a:t>
            </a:r>
          </a:p>
          <a:p>
            <a:endParaRPr lang="en-US" sz="2000" dirty="0"/>
          </a:p>
          <a:p>
            <a:r>
              <a:rPr lang="en-US" sz="2000" b="1" dirty="0"/>
              <a:t>Sensors: </a:t>
            </a:r>
            <a:r>
              <a:rPr lang="en-US" sz="2000" dirty="0"/>
              <a:t>Adding a sensor is done by selecting the section that you want to add that sensor to and then selecting “+ New Sensor” at the bottom of the screen. </a:t>
            </a:r>
          </a:p>
          <a:p>
            <a:r>
              <a:rPr lang="en-US" sz="2000" dirty="0"/>
              <a:t>Example: Sensor 1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805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5F33FE3-4B1F-4D92-BA8A-172DD23EEABE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56" y="1085806"/>
            <a:ext cx="3722913" cy="50292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3FAF127-24A2-41FC-9DF9-361363A11EA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8" y="1065740"/>
            <a:ext cx="3722913" cy="50292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C3478FE-78F9-4366-9875-3D049A26E2B2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" y="1066800"/>
            <a:ext cx="3722913" cy="5029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D4CE93-896E-4CED-9C97-3335567D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9805"/>
            <a:ext cx="8132792" cy="532742"/>
          </a:xfrm>
        </p:spPr>
        <p:txBody>
          <a:bodyPr>
            <a:noAutofit/>
          </a:bodyPr>
          <a:lstStyle/>
          <a:p>
            <a:pPr algn="ctr"/>
            <a:r>
              <a:rPr lang="en-CA" sz="3200" dirty="0">
                <a:solidFill>
                  <a:srgbClr val="17912E"/>
                </a:solidFill>
                <a:latin typeface="+mn-lt"/>
              </a:rPr>
              <a:t>Create</a:t>
            </a:r>
            <a:r>
              <a:rPr lang="en-CA" sz="3200" dirty="0">
                <a:solidFill>
                  <a:srgbClr val="17912E"/>
                </a:solidFill>
                <a:latin typeface=" Sofia Pro"/>
              </a:rPr>
              <a:t> a Project, Section and Add Sensors</a:t>
            </a:r>
            <a:endParaRPr lang="en-CA" sz="3200" dirty="0">
              <a:solidFill>
                <a:srgbClr val="17912E"/>
              </a:solidFill>
            </a:endParaRPr>
          </a:p>
        </p:txBody>
      </p:sp>
      <p:pic>
        <p:nvPicPr>
          <p:cNvPr id="1027" name="4e18918f-7880-47cd-8fea-40502de4dd23" descr="Image">
            <a:extLst>
              <a:ext uri="{FF2B5EF4-FFF2-40B4-BE49-F238E27FC236}">
                <a16:creationId xmlns:a16="http://schemas.microsoft.com/office/drawing/2014/main" id="{D6608986-DFDA-41A2-905D-8D9C64FED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884065" y="1905000"/>
            <a:ext cx="218714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307010a7-da66-4e50-80a3-14fcf05d5cb5" descr="Image">
            <a:extLst>
              <a:ext uri="{FF2B5EF4-FFF2-40B4-BE49-F238E27FC236}">
                <a16:creationId xmlns:a16="http://schemas.microsoft.com/office/drawing/2014/main" id="{07B3CB15-C772-4F3C-AFF4-1BEB803C8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3"/>
          <a:stretch/>
        </p:blipFill>
        <p:spPr bwMode="auto">
          <a:xfrm>
            <a:off x="4605387" y="1905530"/>
            <a:ext cx="2187146" cy="41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31083651-39b8-45a5-9daf-47a8b7e3ede8" descr="Image">
            <a:extLst>
              <a:ext uri="{FF2B5EF4-FFF2-40B4-BE49-F238E27FC236}">
                <a16:creationId xmlns:a16="http://schemas.microsoft.com/office/drawing/2014/main" id="{08FF0355-8DF5-4F70-BD77-C68F2708C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8326709" y="1905000"/>
            <a:ext cx="2182942" cy="421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C651DB-942D-4ABE-97CB-D5132C697668}"/>
              </a:ext>
            </a:extLst>
          </p:cNvPr>
          <p:cNvSpPr/>
          <p:nvPr/>
        </p:nvSpPr>
        <p:spPr>
          <a:xfrm>
            <a:off x="1309210" y="985750"/>
            <a:ext cx="139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Project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4884E-FAB6-452D-981C-3295255D3F09}"/>
              </a:ext>
            </a:extLst>
          </p:cNvPr>
          <p:cNvSpPr/>
          <p:nvPr/>
        </p:nvSpPr>
        <p:spPr>
          <a:xfrm>
            <a:off x="5058962" y="979214"/>
            <a:ext cx="1363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2. Section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17139-5345-4796-8C0F-27B3BFBD764E}"/>
              </a:ext>
            </a:extLst>
          </p:cNvPr>
          <p:cNvSpPr/>
          <p:nvPr/>
        </p:nvSpPr>
        <p:spPr>
          <a:xfrm>
            <a:off x="8720982" y="966674"/>
            <a:ext cx="13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3. Sensor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95ADF5-C75A-4DED-A33E-EB2D27B8D262}"/>
              </a:ext>
            </a:extLst>
          </p:cNvPr>
          <p:cNvCxnSpPr>
            <a:cxnSpLocks/>
          </p:cNvCxnSpPr>
          <p:nvPr/>
        </p:nvCxnSpPr>
        <p:spPr>
          <a:xfrm flipH="1" flipV="1">
            <a:off x="2459484" y="6069074"/>
            <a:ext cx="574688" cy="462050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DDAB1F-8EF4-43E6-8561-19BAF3195D9A}"/>
              </a:ext>
            </a:extLst>
          </p:cNvPr>
          <p:cNvCxnSpPr>
            <a:cxnSpLocks/>
          </p:cNvCxnSpPr>
          <p:nvPr/>
        </p:nvCxnSpPr>
        <p:spPr>
          <a:xfrm flipH="1" flipV="1">
            <a:off x="6448381" y="6069074"/>
            <a:ext cx="574688" cy="462050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42AB2-3EE3-4CBF-A912-94617ABACBB3}"/>
              </a:ext>
            </a:extLst>
          </p:cNvPr>
          <p:cNvCxnSpPr>
            <a:cxnSpLocks/>
          </p:cNvCxnSpPr>
          <p:nvPr/>
        </p:nvCxnSpPr>
        <p:spPr>
          <a:xfrm flipH="1" flipV="1">
            <a:off x="10056329" y="6063525"/>
            <a:ext cx="574688" cy="462050"/>
          </a:xfrm>
          <a:prstGeom prst="straightConnector1">
            <a:avLst/>
          </a:prstGeom>
          <a:ln w="76200">
            <a:solidFill>
              <a:srgbClr val="1791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8318FA5-D408-4DC4-B1B8-DD7DD8FB7123}"/>
              </a:ext>
            </a:extLst>
          </p:cNvPr>
          <p:cNvSpPr/>
          <p:nvPr/>
        </p:nvSpPr>
        <p:spPr>
          <a:xfrm>
            <a:off x="1376241" y="5791198"/>
            <a:ext cx="1202508" cy="2723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4496B-0D9D-4B0D-AA32-A51F77749866}"/>
              </a:ext>
            </a:extLst>
          </p:cNvPr>
          <p:cNvSpPr/>
          <p:nvPr/>
        </p:nvSpPr>
        <p:spPr>
          <a:xfrm>
            <a:off x="5017409" y="5791199"/>
            <a:ext cx="1405541" cy="2723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A528E5-173F-4302-852F-F2E78C689DAF}"/>
              </a:ext>
            </a:extLst>
          </p:cNvPr>
          <p:cNvSpPr/>
          <p:nvPr/>
        </p:nvSpPr>
        <p:spPr>
          <a:xfrm>
            <a:off x="8899500" y="5791198"/>
            <a:ext cx="1072353" cy="2723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535075"/>
      </p:ext>
    </p:extLst>
  </p:cSld>
  <p:clrMapOvr>
    <a:masterClrMapping/>
  </p:clrMapOvr>
</p:sld>
</file>

<file path=ppt/theme/theme1.xml><?xml version="1.0" encoding="utf-8"?>
<a:theme xmlns:a="http://schemas.openxmlformats.org/drawingml/2006/main" name="GiatecPowerPointTemplate">
  <a:themeElements>
    <a:clrScheme name="GIATECSLIDECOLOURS">
      <a:dk1>
        <a:srgbClr val="000000"/>
      </a:dk1>
      <a:lt1>
        <a:sysClr val="window" lastClr="FFFFFF"/>
      </a:lt1>
      <a:dk2>
        <a:srgbClr val="455F51"/>
      </a:dk2>
      <a:lt2>
        <a:srgbClr val="DBFDCB"/>
      </a:lt2>
      <a:accent1>
        <a:srgbClr val="549E39"/>
      </a:accent1>
      <a:accent2>
        <a:srgbClr val="92D050"/>
      </a:accent2>
      <a:accent3>
        <a:srgbClr val="FC8823"/>
      </a:accent3>
      <a:accent4>
        <a:srgbClr val="FEB266"/>
      </a:accent4>
      <a:accent5>
        <a:srgbClr val="418AB3"/>
      </a:accent5>
      <a:accent6>
        <a:srgbClr val="62A2C6"/>
      </a:accent6>
      <a:hlink>
        <a:srgbClr val="00833E"/>
      </a:hlink>
      <a:folHlink>
        <a:srgbClr val="EE7B08"/>
      </a:folHlink>
    </a:clrScheme>
    <a:fontScheme name="Custom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atec_6122020.pptx" id="{170B4502-25C8-42C0-9131-9C190B5B022A}" vid="{EBC9A641-0CC2-49FF-8523-2346ABFEE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385fc-c2ef-4fbd-9e5e-f3909d7f7fa8">
      <Terms xmlns="http://schemas.microsoft.com/office/infopath/2007/PartnerControls"/>
    </lcf76f155ced4ddcb4097134ff3c332f>
    <TaxCatchAll xmlns="ede49e92-8402-4153-9ae7-841f0a3efb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5E82BAD813D45B8702A8DCCB1475E" ma:contentTypeVersion="16" ma:contentTypeDescription="Create a new document." ma:contentTypeScope="" ma:versionID="717ff580d789fc53f3add47cd5cd50f7">
  <xsd:schema xmlns:xsd="http://www.w3.org/2001/XMLSchema" xmlns:xs="http://www.w3.org/2001/XMLSchema" xmlns:p="http://schemas.microsoft.com/office/2006/metadata/properties" xmlns:ns2="ede49e92-8402-4153-9ae7-841f0a3efbdd" xmlns:ns3="0bb385fc-c2ef-4fbd-9e5e-f3909d7f7fa8" targetNamespace="http://schemas.microsoft.com/office/2006/metadata/properties" ma:root="true" ma:fieldsID="49c575f9f3009a1ad0cff01ffc30a8f8" ns2:_="" ns3:_="">
    <xsd:import namespace="ede49e92-8402-4153-9ae7-841f0a3efbdd"/>
    <xsd:import namespace="0bb385fc-c2ef-4fbd-9e5e-f3909d7f7f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49e92-8402-4153-9ae7-841f0a3efb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24410b-d467-447b-91ff-cb66850a3069}" ma:internalName="TaxCatchAll" ma:showField="CatchAllData" ma:web="ede49e92-8402-4153-9ae7-841f0a3ef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85fc-c2ef-4fbd-9e5e-f3909d7f7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39dff48-1eee-40e1-b8df-6e63fbfba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6783D-F7CE-44A9-8E89-F1C9152581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de49e92-8402-4153-9ae7-841f0a3efbdd"/>
    <ds:schemaRef ds:uri="f60eaa23-59ea-478e-adc3-d627e3c132c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DFE506-6364-4AD5-90E7-FE20D7BFFFD2}"/>
</file>

<file path=customXml/itemProps3.xml><?xml version="1.0" encoding="utf-8"?>
<ds:datastoreItem xmlns:ds="http://schemas.openxmlformats.org/officeDocument/2006/customXml" ds:itemID="{DAB0DAC2-0812-4FBF-91A5-54BE39661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19913</TotalTime>
  <Words>880</Words>
  <Application>Microsoft Office PowerPoint</Application>
  <PresentationFormat>Widescreen</PresentationFormat>
  <Paragraphs>148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 Sofia Pro</vt:lpstr>
      <vt:lpstr>Arial</vt:lpstr>
      <vt:lpstr>Calibri</vt:lpstr>
      <vt:lpstr>Open Sans</vt:lpstr>
      <vt:lpstr>Sofia Pro </vt:lpstr>
      <vt:lpstr>Sofia Pro Medium</vt:lpstr>
      <vt:lpstr>Sofia Pro Regular</vt:lpstr>
      <vt:lpstr>Source Sans Pro</vt:lpstr>
      <vt:lpstr>Trebuchet MS</vt:lpstr>
      <vt:lpstr>Wingdings</vt:lpstr>
      <vt:lpstr>GiatecPowerPointTemplate</vt:lpstr>
      <vt:lpstr>PowerPoint Presentation</vt:lpstr>
      <vt:lpstr>PowerPoint Presentation</vt:lpstr>
      <vt:lpstr>SmartRock™ Plus Sensor</vt:lpstr>
      <vt:lpstr>Sensor Features</vt:lpstr>
      <vt:lpstr>PowerPoint Presentation</vt:lpstr>
      <vt:lpstr>PowerPoint Presentation</vt:lpstr>
      <vt:lpstr>PowerPoint Presentation</vt:lpstr>
      <vt:lpstr>PowerPoint Presentation</vt:lpstr>
      <vt:lpstr>Create a Project, Section and Add Sensors</vt:lpstr>
      <vt:lpstr>Adding a Sensor</vt:lpstr>
      <vt:lpstr>PowerPoint Presentation</vt:lpstr>
      <vt:lpstr>PowerPoint Presentation</vt:lpstr>
      <vt:lpstr>PowerPoint Presentation</vt:lpstr>
      <vt:lpstr>Tagging &amp; Installation</vt:lpstr>
      <vt:lpstr>Correct  Installation</vt:lpstr>
      <vt:lpstr>Poor  Installation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Roepke</dc:creator>
  <cp:lastModifiedBy>Jaden Texeira</cp:lastModifiedBy>
  <cp:revision>164</cp:revision>
  <dcterms:created xsi:type="dcterms:W3CDTF">2020-05-01T18:26:17Z</dcterms:created>
  <dcterms:modified xsi:type="dcterms:W3CDTF">2020-09-22T18:46:47Z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0x0101005675E82BAD813D45B8702A8DCCB1475E</vt:lpwstr>
  </property>
</Properties>
</file>